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35"/>
  </p:notesMasterIdLst>
  <p:sldIdLst>
    <p:sldId id="277" r:id="rId3"/>
    <p:sldId id="256" r:id="rId4"/>
    <p:sldId id="276" r:id="rId5"/>
    <p:sldId id="257" r:id="rId6"/>
    <p:sldId id="258" r:id="rId7"/>
    <p:sldId id="259" r:id="rId8"/>
    <p:sldId id="260" r:id="rId9"/>
    <p:sldId id="278" r:id="rId10"/>
    <p:sldId id="261" r:id="rId11"/>
    <p:sldId id="286" r:id="rId12"/>
    <p:sldId id="262" r:id="rId13"/>
    <p:sldId id="263" r:id="rId14"/>
    <p:sldId id="264" r:id="rId15"/>
    <p:sldId id="265" r:id="rId16"/>
    <p:sldId id="266" r:id="rId17"/>
    <p:sldId id="267" r:id="rId18"/>
    <p:sldId id="268" r:id="rId19"/>
    <p:sldId id="279" r:id="rId20"/>
    <p:sldId id="269" r:id="rId21"/>
    <p:sldId id="270" r:id="rId22"/>
    <p:sldId id="287" r:id="rId23"/>
    <p:sldId id="271" r:id="rId24"/>
    <p:sldId id="288" r:id="rId25"/>
    <p:sldId id="272" r:id="rId26"/>
    <p:sldId id="280" r:id="rId27"/>
    <p:sldId id="274" r:id="rId28"/>
    <p:sldId id="283" r:id="rId29"/>
    <p:sldId id="275" r:id="rId30"/>
    <p:sldId id="289" r:id="rId31"/>
    <p:sldId id="281" r:id="rId32"/>
    <p:sldId id="273" r:id="rId33"/>
    <p:sldId id="285"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video1" id="{AE3DD379-6D4B-400F-832C-95286C2CB173}">
          <p14:sldIdLst>
            <p14:sldId id="277"/>
            <p14:sldId id="256"/>
            <p14:sldId id="276"/>
          </p14:sldIdLst>
        </p14:section>
        <p14:section name="video 2" id="{22826F81-1309-4B0D-A851-9AA203A65E12}">
          <p14:sldIdLst>
            <p14:sldId id="257"/>
            <p14:sldId id="258"/>
            <p14:sldId id="259"/>
            <p14:sldId id="260"/>
          </p14:sldIdLst>
        </p14:section>
        <p14:section name="video 3" id="{1740BFB8-3F9D-4AAD-B367-70B632F10FB1}">
          <p14:sldIdLst>
            <p14:sldId id="278"/>
            <p14:sldId id="261"/>
            <p14:sldId id="286"/>
            <p14:sldId id="262"/>
            <p14:sldId id="263"/>
            <p14:sldId id="264"/>
            <p14:sldId id="265"/>
            <p14:sldId id="266"/>
            <p14:sldId id="267"/>
            <p14:sldId id="268"/>
          </p14:sldIdLst>
        </p14:section>
        <p14:section name="video 4" id="{2CCDE587-6B6E-488A-8A3F-437D43898BD2}">
          <p14:sldIdLst>
            <p14:sldId id="279"/>
            <p14:sldId id="269"/>
            <p14:sldId id="270"/>
            <p14:sldId id="287"/>
            <p14:sldId id="271"/>
            <p14:sldId id="288"/>
            <p14:sldId id="272"/>
            <p14:sldId id="280"/>
            <p14:sldId id="274"/>
            <p14:sldId id="283"/>
            <p14:sldId id="275"/>
            <p14:sldId id="289"/>
            <p14:sldId id="281"/>
            <p14:sldId id="273"/>
            <p14:sldId id="285"/>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iF0FOQYMMLbYc8LRk9ULTYwygt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4B183"/>
    <a:srgbClr val="FEE599"/>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AD7FC1-D1AA-4F44-AE9E-5B6CCD1890D5}">
  <a:tblStyle styleId="{0CAD7FC1-D1AA-4F44-AE9E-5B6CCD1890D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372" autoAdjust="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s.wikipedia.org/wiki/Criterio_de_Informaci%C3%B3n_de_Akaik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s.wikipedia.org/wiki/Bondad_de_ajuste" TargetMode="External"/><Relationship Id="rId5" Type="http://schemas.openxmlformats.org/officeDocument/2006/relationships/hyperlink" Target="https://es.wikipedia.org/wiki/Trade-off" TargetMode="External"/><Relationship Id="rId4" Type="http://schemas.openxmlformats.org/officeDocument/2006/relationships/hyperlink" Target="https://es.wikipedia.org/wiki/Modelo_estad%C3%ADstico"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s.wikipedia.org/wiki/Autocorrelaci%C3%B3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s.wikipedia.org/w/index.php?title=Variaci%C3%B3n_aleatoria&amp;action=edit&amp;redlink=1" TargetMode="External"/><Relationship Id="rId3" Type="http://schemas.openxmlformats.org/officeDocument/2006/relationships/hyperlink" Target="https://es.wikipedia.org/w/index.php?title=Tendencia_secular&amp;action=edit&amp;redlink=1" TargetMode="External"/><Relationship Id="rId7" Type="http://schemas.openxmlformats.org/officeDocument/2006/relationships/hyperlink" Target="https://es.wikipedia.org/w/index.php?title=Variaci%C3%B3n_c%C3%ADclica&amp;action=edit&amp;redlink=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s.wikipedia.org/w/index.php?title=Variaci%C3%B3n_c%C3%ADclica_regular&amp;action=edit&amp;redlink=1" TargetMode="External"/><Relationship Id="rId5" Type="http://schemas.openxmlformats.org/officeDocument/2006/relationships/hyperlink" Target="https://es.wikipedia.org/w/index.php?title=Variaci%C3%B3n_estacional&amp;action=edit&amp;redlink=1" TargetMode="External"/><Relationship Id="rId10" Type="http://schemas.openxmlformats.org/officeDocument/2006/relationships/hyperlink" Target="https://es.wikipedia.org/wiki/Residuo" TargetMode="External"/><Relationship Id="rId4" Type="http://schemas.openxmlformats.org/officeDocument/2006/relationships/hyperlink" Target="https://es.wikipedia.org/wiki/Regularidad" TargetMode="External"/><Relationship Id="rId9" Type="http://schemas.openxmlformats.org/officeDocument/2006/relationships/hyperlink" Target="https://es.wikipedia.org/wiki/Ruid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1" i="0" u="none" strike="noStrike" dirty="0">
                <a:solidFill>
                  <a:srgbClr val="4A86E8"/>
                </a:solidFill>
                <a:latin typeface="Arial"/>
                <a:ea typeface="Arial"/>
                <a:cs typeface="Arial"/>
                <a:sym typeface="Arial"/>
              </a:rPr>
              <a:t>1-INTRODUCCIÓN (30 segundos)</a:t>
            </a:r>
            <a:endParaRPr b="0" dirty="0"/>
          </a:p>
          <a:p>
            <a:pPr marL="0" lvl="0" indent="0" algn="l" rtl="0">
              <a:spcBef>
                <a:spcPts val="0"/>
              </a:spcBef>
              <a:spcAft>
                <a:spcPts val="0"/>
              </a:spcAft>
              <a:buNone/>
            </a:pPr>
            <a:r>
              <a:rPr lang="es-ES" b="0" dirty="0"/>
              <a:t>[CLARA]</a:t>
            </a:r>
            <a:br>
              <a:rPr lang="es-ES" b="0" dirty="0"/>
            </a:br>
            <a:r>
              <a:rPr lang="es-ES" sz="1800" b="0" i="0" u="none" strike="noStrike" dirty="0">
                <a:solidFill>
                  <a:srgbClr val="071322"/>
                </a:solidFill>
                <a:latin typeface="Arial"/>
                <a:ea typeface="Arial"/>
                <a:cs typeface="Arial"/>
                <a:sym typeface="Arial"/>
              </a:rPr>
              <a:t>Hola! Somos Clara y Antonio, estudiantes de la Maestría de Data </a:t>
            </a:r>
            <a:r>
              <a:rPr lang="es-ES" sz="1800" b="0" i="0" u="none" strike="noStrike" dirty="0" err="1">
                <a:solidFill>
                  <a:srgbClr val="071322"/>
                </a:solidFill>
                <a:latin typeface="Arial"/>
                <a:ea typeface="Arial"/>
                <a:cs typeface="Arial"/>
                <a:sym typeface="Arial"/>
              </a:rPr>
              <a:t>Mining</a:t>
            </a:r>
            <a:r>
              <a:rPr lang="es-ES" sz="1800" b="0" i="0" u="none" strike="noStrike" dirty="0">
                <a:solidFill>
                  <a:srgbClr val="071322"/>
                </a:solidFill>
                <a:latin typeface="Arial"/>
                <a:ea typeface="Arial"/>
                <a:cs typeface="Arial"/>
                <a:sym typeface="Arial"/>
              </a:rPr>
              <a:t> de la UBA.</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En esta serie de  vídeos queremos introducir el concepto de series de tiempo, sus </a:t>
            </a:r>
            <a:r>
              <a:rPr lang="es-ES" sz="1800" dirty="0">
                <a:solidFill>
                  <a:srgbClr val="071322"/>
                </a:solidFill>
                <a:latin typeface="Arial"/>
                <a:ea typeface="Arial"/>
                <a:cs typeface="Arial"/>
                <a:sym typeface="Arial"/>
              </a:rPr>
              <a:t>características</a:t>
            </a:r>
            <a:r>
              <a:rPr lang="es-ES" sz="1800" b="0" i="0" u="none" strike="noStrike" dirty="0">
                <a:solidFill>
                  <a:srgbClr val="071322"/>
                </a:solidFill>
                <a:latin typeface="Arial"/>
                <a:ea typeface="Arial"/>
                <a:cs typeface="Arial"/>
                <a:sym typeface="Arial"/>
              </a:rPr>
              <a:t>, d</a:t>
            </a:r>
            <a:r>
              <a:rPr lang="es-ES" sz="1800" dirty="0">
                <a:solidFill>
                  <a:srgbClr val="071322"/>
                </a:solidFill>
                <a:latin typeface="Arial"/>
                <a:ea typeface="Arial"/>
                <a:cs typeface="Arial"/>
                <a:sym typeface="Arial"/>
              </a:rPr>
              <a:t>ó</a:t>
            </a:r>
            <a:r>
              <a:rPr lang="es-ES" sz="1800" b="0" i="0" u="none" strike="noStrike" dirty="0">
                <a:solidFill>
                  <a:srgbClr val="071322"/>
                </a:solidFill>
                <a:latin typeface="Arial"/>
                <a:ea typeface="Arial"/>
                <a:cs typeface="Arial"/>
                <a:sym typeface="Arial"/>
              </a:rPr>
              <a:t>nde se aplican y sus particularidades. En el camino veremos a su vez algunas aplicaciones prácticas. </a:t>
            </a: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lang="es-419"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b="0" dirty="0"/>
              <a:t>[ANTONIO]</a:t>
            </a:r>
            <a:endParaRPr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dirty="0">
                <a:solidFill>
                  <a:srgbClr val="071322"/>
                </a:solidFill>
                <a:latin typeface="Arial"/>
                <a:ea typeface="Arial"/>
                <a:cs typeface="Arial"/>
                <a:sym typeface="Arial"/>
              </a:rPr>
              <a:t>Mostraremos aplicaciones mediante código </a:t>
            </a:r>
            <a:r>
              <a:rPr lang="es-ES" sz="1800" b="0" i="0" u="none" strike="noStrike" dirty="0">
                <a:solidFill>
                  <a:srgbClr val="071322"/>
                </a:solidFill>
                <a:latin typeface="Arial"/>
                <a:ea typeface="Arial"/>
                <a:cs typeface="Arial"/>
                <a:sym typeface="Arial"/>
              </a:rPr>
              <a:t>en lenguaje r y utilizaremos la librer</a:t>
            </a:r>
            <a:r>
              <a:rPr lang="es-ES" sz="1800" dirty="0">
                <a:solidFill>
                  <a:srgbClr val="071322"/>
                </a:solidFill>
                <a:latin typeface="Arial"/>
                <a:ea typeface="Arial"/>
                <a:cs typeface="Arial"/>
                <a:sym typeface="Arial"/>
              </a:rPr>
              <a:t>í</a:t>
            </a:r>
            <a:r>
              <a:rPr lang="es-ES" sz="1800" b="0" i="0" u="none" strike="noStrike" dirty="0">
                <a:solidFill>
                  <a:srgbClr val="071322"/>
                </a:solidFill>
                <a:latin typeface="Arial"/>
                <a:ea typeface="Arial"/>
                <a:cs typeface="Arial"/>
                <a:sym typeface="Arial"/>
              </a:rPr>
              <a:t>a ASTSA.</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Al finalizar esta serie de vid</a:t>
            </a:r>
            <a:r>
              <a:rPr lang="es-ES" sz="1800" dirty="0">
                <a:solidFill>
                  <a:srgbClr val="071322"/>
                </a:solidFill>
                <a:latin typeface="Arial"/>
                <a:ea typeface="Arial"/>
                <a:cs typeface="Arial"/>
                <a:sym typeface="Arial"/>
              </a:rPr>
              <a:t>eos, entenderemos</a:t>
            </a:r>
            <a:r>
              <a:rPr lang="es-ES" sz="1800" b="0" i="0" u="none" strike="noStrike" dirty="0">
                <a:solidFill>
                  <a:srgbClr val="071322"/>
                </a:solidFill>
                <a:latin typeface="Arial"/>
                <a:ea typeface="Arial"/>
                <a:cs typeface="Arial"/>
                <a:sym typeface="Arial"/>
              </a:rPr>
              <a:t> qu</a:t>
            </a:r>
            <a:r>
              <a:rPr lang="es-ES" sz="1800" dirty="0">
                <a:solidFill>
                  <a:srgbClr val="071322"/>
                </a:solidFill>
                <a:latin typeface="Arial"/>
                <a:ea typeface="Arial"/>
                <a:cs typeface="Arial"/>
                <a:sym typeface="Arial"/>
              </a:rPr>
              <a:t>é</a:t>
            </a:r>
            <a:r>
              <a:rPr lang="es-ES" sz="1800" b="0" i="0" u="none" strike="noStrike" dirty="0">
                <a:solidFill>
                  <a:srgbClr val="071322"/>
                </a:solidFill>
                <a:latin typeface="Arial"/>
                <a:ea typeface="Arial"/>
                <a:cs typeface="Arial"/>
                <a:sym typeface="Arial"/>
              </a:rPr>
              <a:t> es una serie de tiempo y sabremos cómo aplicar modelos ARMA, ARIMA y SARIMA.</a:t>
            </a: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dirty="0">
                <a:solidFill>
                  <a:srgbClr val="071322"/>
                </a:solidFill>
                <a:latin typeface="Arial"/>
                <a:ea typeface="Arial"/>
                <a:cs typeface="Arial"/>
                <a:sym typeface="Arial"/>
              </a:rPr>
              <a:t>Asimismo, introduciremos una noción de Series de Fourier.</a:t>
            </a:r>
            <a:endParaRPr sz="1800" dirty="0">
              <a:solidFill>
                <a:srgbClr val="071322"/>
              </a:solidFill>
              <a:latin typeface="Arial"/>
              <a:ea typeface="Arial"/>
              <a:cs typeface="Arial"/>
              <a:sym typeface="Arial"/>
            </a:endParaRPr>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Vamos a ello!</a:t>
            </a:r>
            <a:endParaRPr b="0" dirty="0"/>
          </a:p>
          <a:p>
            <a:pPr marL="0" lvl="0" indent="0" algn="l" rtl="0">
              <a:spcBef>
                <a:spcPts val="0"/>
              </a:spcBef>
              <a:spcAft>
                <a:spcPts val="0"/>
              </a:spcAft>
              <a:buNone/>
            </a:pPr>
            <a:br>
              <a:rPr lang="es-ES" dirty="0"/>
            </a:br>
            <a:endParaRPr dirty="0"/>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2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dirty="0"/>
          </a:p>
          <a:p>
            <a:pPr marL="0" lvl="0" indent="0" algn="l" rtl="0">
              <a:spcBef>
                <a:spcPts val="0"/>
              </a:spcBef>
              <a:spcAft>
                <a:spcPts val="0"/>
              </a:spcAft>
              <a:buNone/>
            </a:pPr>
            <a:r>
              <a:rPr lang="es-ES" sz="1600" dirty="0"/>
              <a:t>La forma más sencilla de hacerlo es simplemente utilizar los valores vistos anteriormente, </a:t>
            </a:r>
            <a:r>
              <a:rPr lang="es-ES" sz="1600" b="1" dirty="0"/>
              <a:t>el </a:t>
            </a:r>
            <a:r>
              <a:rPr lang="es-ES" sz="1600" b="1" dirty="0" err="1"/>
              <a:t>random</a:t>
            </a:r>
            <a:r>
              <a:rPr lang="es-ES" sz="1600" b="1" dirty="0"/>
              <a:t> </a:t>
            </a:r>
            <a:r>
              <a:rPr lang="es-ES" sz="1600" b="1" dirty="0" err="1"/>
              <a:t>walk</a:t>
            </a:r>
            <a:r>
              <a:rPr lang="es-ES" sz="1600" b="1" dirty="0"/>
              <a:t> es un modelo de </a:t>
            </a:r>
            <a:r>
              <a:rPr lang="es-ES" sz="1600" b="1" dirty="0" err="1"/>
              <a:t>autoregresion</a:t>
            </a:r>
            <a:r>
              <a:rPr lang="es-ES" sz="1600" dirty="0"/>
              <a:t>, lo que significa que es un pronóstico que utiliza los valores anteriores para predecir el siguiente.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s-ES" sz="1600" dirty="0">
                <a:solidFill>
                  <a:srgbClr val="FF0000"/>
                </a:solidFill>
              </a:rPr>
              <a:t>Es decir  que nuestro pronóstico va a depender de la variable objetivo en sí. Siendo el valor de nuestra predicción el valor de la semana anterior. Lo cual si procedemos en el tiempo siempre nos dará el resultado anterior y no parece ser lo más indicado.</a:t>
            </a:r>
            <a:endParaRPr sz="1600" dirty="0">
              <a:solidFill>
                <a:srgbClr val="FF0000"/>
              </a:solidFill>
            </a:endParaRPr>
          </a:p>
        </p:txBody>
      </p:sp>
      <p:sp>
        <p:nvSpPr>
          <p:cNvPr id="188" name="Google Shape;18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6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sz="1600" dirty="0"/>
          </a:p>
          <a:p>
            <a:pPr marL="0" lvl="0" indent="0" algn="l" rtl="0">
              <a:spcBef>
                <a:spcPts val="0"/>
              </a:spcBef>
              <a:spcAft>
                <a:spcPts val="0"/>
              </a:spcAft>
              <a:buNone/>
            </a:pPr>
            <a:r>
              <a:rPr lang="es-ES" sz="1600" dirty="0"/>
              <a:t>Entonces, ¿cuál podría ser una forma de alterar este modelo? </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s-ES" sz="1600" dirty="0"/>
              <a:t>La  </a:t>
            </a:r>
            <a:r>
              <a:rPr lang="es-ES" sz="1600" b="1" dirty="0"/>
              <a:t>media móvil </a:t>
            </a:r>
            <a:r>
              <a:rPr lang="es-ES" sz="1600" dirty="0"/>
              <a:t>es una forma de hacerlo, una media móvil suaviza el valor que se está tratando de pronosticar a lo largo del tiempo, y la cantidad de suavizado depende de la cantidad de pasos de tiempo en el pasado que usa como parte de su media móvil. </a:t>
            </a:r>
          </a:p>
          <a:p>
            <a:pPr marL="0" lvl="0" indent="0" algn="l" rtl="0">
              <a:spcBef>
                <a:spcPts val="0"/>
              </a:spcBef>
              <a:spcAft>
                <a:spcPts val="0"/>
              </a:spcAft>
              <a:buNone/>
            </a:pPr>
            <a:endParaRPr lang="es-ES" sz="1600" dirty="0"/>
          </a:p>
          <a:p>
            <a:pPr marL="0" lvl="0" indent="0" algn="l" rtl="0">
              <a:spcBef>
                <a:spcPts val="0"/>
              </a:spcBef>
              <a:spcAft>
                <a:spcPts val="0"/>
              </a:spcAft>
              <a:buNone/>
            </a:pPr>
            <a:r>
              <a:rPr lang="es-ES" sz="1600" dirty="0"/>
              <a:t>En nuestro ejemplo la predicción de la semana ocho se basa en un promedio móvil de dos semanas, que es el promedio entre 34 y 38 </a:t>
            </a:r>
            <a:r>
              <a:rPr lang="es-ES" sz="1600" dirty="0" err="1"/>
              <a:t>osea</a:t>
            </a:r>
            <a:r>
              <a:rPr lang="es-ES" sz="1600" dirty="0"/>
              <a:t> 36. </a:t>
            </a:r>
          </a:p>
          <a:p>
            <a:pPr marL="0" lvl="0" indent="0" algn="l" rtl="0">
              <a:spcBef>
                <a:spcPts val="0"/>
              </a:spcBef>
              <a:spcAft>
                <a:spcPts val="0"/>
              </a:spcAft>
              <a:buNone/>
            </a:pPr>
            <a:endParaRPr sz="1600" dirty="0"/>
          </a:p>
          <a:p>
            <a:pPr marL="0" lvl="0" indent="0" algn="l" rtl="0">
              <a:spcBef>
                <a:spcPts val="0"/>
              </a:spcBef>
              <a:spcAft>
                <a:spcPts val="0"/>
              </a:spcAft>
              <a:buNone/>
            </a:pPr>
            <a:r>
              <a:rPr lang="es-ES" sz="1600" dirty="0"/>
              <a:t>Notemos que si observamos esta columna de promedio móvil considerando dos semanas, los valores se suavizan un poco. Si aumentara el período del promedio móvil, digamos que en lugar de usar dos semanas, usa tres semanas o cinco semanas o algo más grande, un número mayor, terminaría con un valor que se acerca al promedio de todo el historial. . Entonces, si imagina extender este promedio móvil a todo el historial, terminaría con solo uno. </a:t>
            </a:r>
          </a:p>
          <a:p>
            <a:pPr marL="0" lvl="0" indent="0" algn="l" rtl="0">
              <a:spcBef>
                <a:spcPts val="0"/>
              </a:spcBef>
              <a:spcAft>
                <a:spcPts val="0"/>
              </a:spcAft>
              <a:buNone/>
            </a:pPr>
            <a:endParaRPr lang="es-ES" sz="1600" dirty="0"/>
          </a:p>
          <a:p>
            <a:pPr marL="0" lvl="0" indent="0" algn="l" rtl="0">
              <a:spcBef>
                <a:spcPts val="0"/>
              </a:spcBef>
              <a:spcAft>
                <a:spcPts val="0"/>
              </a:spcAft>
              <a:buNone/>
            </a:pPr>
            <a:r>
              <a:rPr lang="es-ES" sz="1600" dirty="0"/>
              <a:t>Así es como funciona la media móvil como modelo de suavizado.</a:t>
            </a:r>
            <a:endParaRPr sz="1600" b="1" dirty="0"/>
          </a:p>
        </p:txBody>
      </p:sp>
      <p:sp>
        <p:nvSpPr>
          <p:cNvPr id="199" name="Google Shape;1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2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Ahora bien podemos crear dos nuevas características que se componen de un componente de auto </a:t>
            </a:r>
            <a:r>
              <a:rPr lang="es-ES" dirty="0" err="1"/>
              <a:t>regrecion</a:t>
            </a:r>
            <a:r>
              <a:rPr lang="es-ES" dirty="0"/>
              <a:t> utilizando el valor anterior como vimos en el modelo AR. Y podemos sumarle también la media móvil como otro </a:t>
            </a:r>
            <a:r>
              <a:rPr lang="es-ES" dirty="0" err="1"/>
              <a:t>feature</a:t>
            </a:r>
            <a:r>
              <a:rPr lang="es-ES" dirty="0"/>
              <a:t>.</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Estas nuevas características se pueden combinar en un modelo lineal, un modelo que produce el pronóstico para la octava semana.</a:t>
            </a:r>
            <a:endParaRPr b="1" dirty="0"/>
          </a:p>
        </p:txBody>
      </p:sp>
      <p:sp>
        <p:nvSpPr>
          <p:cNvPr id="210" name="Google Shape;21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2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Entonces, ahora que hemos visto la predicción un paso adelante, echemos un vistazo a la previsión de varios pasos hacia adelante. Digamos que ahora queremos pronosticar las semanas ocho, nueve y diez. Bueno, tenemos diferentes formas de hacerlo.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1) El primero es predecir recursivamente un paso adelante. Entonces eso significa que predeciríamos la semana ocho, usaríamos el valor que predijimos para la semana ocho para ayudarnos en nuestra predicción para la semana nueve. Luego, usaríamos la predicción cuatro semanas, ocho y nueve para ayudarnos en nuestra predicción para la semana 10.0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2) El segundo enfoque es predecir directamente el paso que queramos adelante, por lo que en lugar de predecir de forma recursiva podríamos construir un modelo separado que pronostique dos y solo dos pasos por delante, lo que significa que nuestro modelo trataría de predecir Juega nueve y no hagas nada sobre el juego en la semana 8, usando solo los datos de las semanas uno a siete.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3) La tercera estrategia es predecir una secuencia de pasos clave, por lo que en lugar de predecir un paso a la vez, ya sea de forma recursiva o mediante modelos separados que se centren en cada paso, simplemente podría predecir la totalidad de la secuencia. Entonces, las semanas ocho, nueve y 10 serían predichas por un solo modelo</a:t>
            </a:r>
          </a:p>
          <a:p>
            <a:pPr marL="0" lvl="0" indent="0" algn="l" rtl="0">
              <a:spcBef>
                <a:spcPts val="0"/>
              </a:spcBef>
              <a:spcAft>
                <a:spcPts val="0"/>
              </a:spcAft>
              <a:buNone/>
            </a:pPr>
            <a:endParaRPr lang="es-ES" b="1" dirty="0"/>
          </a:p>
        </p:txBody>
      </p:sp>
      <p:sp>
        <p:nvSpPr>
          <p:cNvPr id="220" name="Google Shape;220;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1" i="0" u="none" strike="noStrike" dirty="0">
                <a:solidFill>
                  <a:srgbClr val="071322"/>
                </a:solidFill>
                <a:latin typeface="Arial"/>
                <a:ea typeface="Arial"/>
                <a:cs typeface="Arial"/>
                <a:sym typeface="Arial"/>
              </a:rPr>
              <a:t>[CLARA]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sz="1800" b="1" i="0" u="none" strike="noStrike" dirty="0">
              <a:solidFill>
                <a:srgbClr val="071322"/>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0" i="0" u="none" strike="noStrike" dirty="0">
                <a:solidFill>
                  <a:srgbClr val="071322"/>
                </a:solidFill>
                <a:latin typeface="Arial"/>
                <a:ea typeface="Arial"/>
                <a:cs typeface="Arial"/>
                <a:sym typeface="Arial"/>
              </a:rPr>
              <a:t>Hasta aquí vimos modelos ARMA. </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Introduciremos ahora alguno términos más.</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Tenemos el modelo ARIMA, en el cual introducimos el término “I” por su definición en </a:t>
            </a:r>
            <a:r>
              <a:rPr lang="es-ES" sz="1800" b="0" i="0" u="none" strike="noStrike" dirty="0" err="1">
                <a:solidFill>
                  <a:srgbClr val="071322"/>
                </a:solidFill>
                <a:latin typeface="Arial"/>
                <a:ea typeface="Arial"/>
                <a:cs typeface="Arial"/>
                <a:sym typeface="Arial"/>
              </a:rPr>
              <a:t>inglès</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Integrated</a:t>
            </a:r>
            <a:r>
              <a:rPr lang="es-ES" sz="1800" b="0" i="0" u="none" strike="noStrike" dirty="0">
                <a:solidFill>
                  <a:srgbClr val="071322"/>
                </a:solidFill>
                <a:latin typeface="Arial"/>
                <a:ea typeface="Arial"/>
                <a:cs typeface="Arial"/>
                <a:sym typeface="Arial"/>
              </a:rPr>
              <a:t>. </a:t>
            </a:r>
          </a:p>
          <a:p>
            <a:pPr marL="0" lvl="0" indent="0" algn="l" rtl="0">
              <a:spcBef>
                <a:spcPts val="0"/>
              </a:spcBef>
              <a:spcAft>
                <a:spcPts val="0"/>
              </a:spcAft>
              <a:buNone/>
            </a:pP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Para que nos sirve el I?</a:t>
            </a:r>
            <a:endParaRPr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Para que ARIMA  funcione al máximo, necesita que los datos sean estacionarios, esto es que la media y la varianza sean constantes en todo el conjunto. En los modelos se la denota con el termino “d”. La diferenciación se utiliza para transformar los datos de modo que los mismos sean estacionarios. </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Los modelos ARIMA como venimos viendo se definen por los orden  (</a:t>
            </a:r>
            <a:r>
              <a:rPr lang="es-ES" sz="1800" b="0" i="0" u="none" strike="noStrike" dirty="0" err="1">
                <a:solidFill>
                  <a:srgbClr val="071322"/>
                </a:solidFill>
                <a:latin typeface="Arial"/>
                <a:ea typeface="Arial"/>
                <a:cs typeface="Arial"/>
                <a:sym typeface="Arial"/>
              </a:rPr>
              <a:t>p,d,q</a:t>
            </a:r>
            <a:r>
              <a:rPr lang="es-ES" sz="1800" b="0" i="0" u="none" strike="noStrike" dirty="0">
                <a:solidFill>
                  <a:srgbClr val="071322"/>
                </a:solidFill>
                <a:latin typeface="Arial"/>
                <a:ea typeface="Arial"/>
                <a:cs typeface="Arial"/>
                <a:sym typeface="Arial"/>
              </a:rPr>
              <a:t>). </a:t>
            </a: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ARIMA(</a:t>
            </a:r>
            <a:r>
              <a:rPr lang="es-ES" sz="1800" b="0" i="0" u="none" strike="noStrike" dirty="0" err="1">
                <a:solidFill>
                  <a:srgbClr val="071322"/>
                </a:solidFill>
                <a:latin typeface="Arial"/>
                <a:ea typeface="Arial"/>
                <a:cs typeface="Arial"/>
                <a:sym typeface="Arial"/>
              </a:rPr>
              <a:t>p,d,q</a:t>
            </a:r>
            <a:r>
              <a:rPr lang="es-ES" sz="1800" b="0" i="0" u="none" strike="noStrike" dirty="0">
                <a:solidFill>
                  <a:srgbClr val="071322"/>
                </a:solidFill>
                <a:latin typeface="Arial"/>
                <a:ea typeface="Arial"/>
                <a:cs typeface="Arial"/>
                <a:sym typeface="Arial"/>
              </a:rPr>
              <a:t>)</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Cuando dos de los tres términos son ceros, estamos en modelo AR, I o MA</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ARIMA(1,0,0) ⇒ AR</a:t>
            </a: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ARIMA(0,1,0) ⇒ I</a:t>
            </a: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ARIMA(0,0,1) ⇒ MA</a:t>
            </a: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ARIMA(1,0,1) ⇒ ARMA</a:t>
            </a:r>
            <a:endParaRPr b="0" dirty="0"/>
          </a:p>
          <a:p>
            <a:pPr marL="0" lvl="0" indent="0" algn="l" rtl="0">
              <a:spcBef>
                <a:spcPts val="0"/>
              </a:spcBef>
              <a:spcAft>
                <a:spcPts val="0"/>
              </a:spcAft>
              <a:buNone/>
            </a:pPr>
            <a:br>
              <a:rPr lang="es-ES" b="0" dirty="0"/>
            </a:br>
            <a:br>
              <a:rPr lang="es-ES" b="0" dirty="0"/>
            </a:br>
            <a:r>
              <a:rPr lang="es-ES" sz="1800" b="0" i="0" u="none" strike="noStrike" dirty="0">
                <a:solidFill>
                  <a:srgbClr val="071322"/>
                </a:solidFill>
                <a:latin typeface="Arial"/>
                <a:ea typeface="Arial"/>
                <a:cs typeface="Arial"/>
                <a:sym typeface="Arial"/>
              </a:rPr>
              <a:t>Si además le agregamos a nuestro modelo un componente estacional “S” por  </a:t>
            </a:r>
            <a:r>
              <a:rPr lang="es-ES" sz="1800" b="0" i="0" u="none" strike="noStrike" dirty="0" err="1">
                <a:solidFill>
                  <a:srgbClr val="071322"/>
                </a:solidFill>
                <a:latin typeface="Arial"/>
                <a:ea typeface="Arial"/>
                <a:cs typeface="Arial"/>
                <a:sym typeface="Arial"/>
              </a:rPr>
              <a:t>seasonality</a:t>
            </a:r>
            <a:r>
              <a:rPr lang="es-ES" sz="1800" b="0" i="0" u="none" strike="noStrike" dirty="0">
                <a:solidFill>
                  <a:srgbClr val="071322"/>
                </a:solidFill>
                <a:latin typeface="Arial"/>
                <a:ea typeface="Arial"/>
                <a:cs typeface="Arial"/>
                <a:sym typeface="Arial"/>
              </a:rPr>
              <a:t>, estaremos frente a un modelo SARIMA y si agregamos un factor exógeno “M” terminamos en un modelo SARIMAX.</a:t>
            </a:r>
            <a:endParaRPr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s-ES" b="0" dirty="0"/>
            </a:br>
            <a:endParaRPr lang="es-E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0" dirty="0"/>
              <a:t>Hasta aquí una breve introducción a modelos ARMA, ARIMA y SARIMA</a:t>
            </a:r>
            <a:r>
              <a:rPr lang="es-ES" b="1" dirty="0"/>
              <a:t>. </a:t>
            </a:r>
            <a:r>
              <a:rPr lang="es-ES" sz="1800" b="0" i="0" u="none" strike="noStrike" dirty="0">
                <a:solidFill>
                  <a:srgbClr val="071322"/>
                </a:solidFill>
                <a:latin typeface="Arial"/>
                <a:ea typeface="Arial"/>
                <a:cs typeface="Arial"/>
                <a:sym typeface="Arial"/>
              </a:rPr>
              <a:t>En los próximos videos comenzaremos con aplicaciones prácticas y repasaremos los concepto vistos hasta ahora. </a:t>
            </a:r>
            <a:endParaRPr b="0" dirty="0"/>
          </a:p>
          <a:p>
            <a:pPr marL="0" lvl="0" indent="0" algn="l" rtl="0">
              <a:spcBef>
                <a:spcPts val="0"/>
              </a:spcBef>
              <a:spcAft>
                <a:spcPts val="0"/>
              </a:spcAft>
              <a:buNone/>
            </a:pPr>
            <a:endParaRPr lang="es-ES" dirty="0"/>
          </a:p>
          <a:p>
            <a:pPr marL="0" lvl="0" indent="0" algn="l" rtl="0">
              <a:spcBef>
                <a:spcPts val="0"/>
              </a:spcBef>
              <a:spcAft>
                <a:spcPts val="0"/>
              </a:spcAft>
              <a:buNone/>
            </a:pPr>
            <a:endParaRPr lang="es-ES" b="1" dirty="0"/>
          </a:p>
          <a:p>
            <a:pPr marL="0" lvl="0" indent="0" algn="l" rtl="0">
              <a:spcBef>
                <a:spcPts val="0"/>
              </a:spcBef>
              <a:spcAft>
                <a:spcPts val="0"/>
              </a:spcAft>
              <a:buNone/>
            </a:pPr>
            <a:br>
              <a:rPr lang="es-ES" dirty="0"/>
            </a:br>
            <a:endParaRPr dirty="0"/>
          </a:p>
        </p:txBody>
      </p:sp>
      <p:sp>
        <p:nvSpPr>
          <p:cNvPr id="229" name="Google Shape;22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2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dirty="0"/>
          </a:p>
          <a:p>
            <a:pPr marL="0" lvl="0" indent="0" algn="l" rtl="0">
              <a:spcBef>
                <a:spcPts val="0"/>
              </a:spcBef>
              <a:spcAft>
                <a:spcPts val="0"/>
              </a:spcAft>
              <a:buNone/>
            </a:pPr>
            <a:r>
              <a:rPr lang="es-ES" dirty="0"/>
              <a:t>Vamos a ir generando datos a partir de varios modelos ARMA.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Viendo estos </a:t>
            </a:r>
            <a:r>
              <a:rPr lang="es-ES" dirty="0" err="1"/>
              <a:t>graficos</a:t>
            </a:r>
            <a:r>
              <a:rPr lang="es-ES" dirty="0"/>
              <a:t> vemos que no es tan sencillo identificar modelos ARMA. Vimos el modelo  AR y el modelo MA y resultan bastante similares, no pudiendo identificarlos simplemente mirando los datos.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ES" dirty="0"/>
              <a:t>Las herramientas que se utilizan para identificar los órdenes del modelo son la función de autocorrelación (o ACF) y la función de autocorrelación parcial (o PACF). </a:t>
            </a:r>
          </a:p>
          <a:p>
            <a:pPr marL="0" lvl="0" indent="0" algn="l" rtl="0">
              <a:spcBef>
                <a:spcPts val="0"/>
              </a:spcBef>
              <a:spcAft>
                <a:spcPts val="0"/>
              </a:spcAft>
              <a:buNone/>
            </a:pPr>
            <a:r>
              <a:rPr lang="es-ES" dirty="0"/>
              <a:t>Si un proceso es AR puro, entonces el ACF se reducirá y el PACF se interrumpirá en el </a:t>
            </a:r>
            <a:r>
              <a:rPr lang="es-ES" dirty="0" err="1"/>
              <a:t>lag</a:t>
            </a:r>
            <a:r>
              <a:rPr lang="es-ES" dirty="0"/>
              <a:t> p. </a:t>
            </a:r>
          </a:p>
          <a:p>
            <a:pPr marL="0" lvl="0" indent="0" algn="l" rtl="0">
              <a:spcBef>
                <a:spcPts val="0"/>
              </a:spcBef>
              <a:spcAft>
                <a:spcPts val="0"/>
              </a:spcAft>
              <a:buNone/>
            </a:pPr>
            <a:r>
              <a:rPr lang="es-ES" dirty="0"/>
              <a:t>Para un MA puro, es lo opuesto: el PACF se reduce y el ACF se corta en el </a:t>
            </a:r>
            <a:r>
              <a:rPr lang="es-ES" dirty="0" err="1"/>
              <a:t>lag</a:t>
            </a:r>
            <a:r>
              <a:rPr lang="es-ES" dirty="0"/>
              <a:t> q. </a:t>
            </a:r>
          </a:p>
          <a:p>
            <a:pPr marL="0" lvl="0" indent="0" algn="l" rtl="0">
              <a:spcBef>
                <a:spcPts val="0"/>
              </a:spcBef>
              <a:spcAft>
                <a:spcPts val="0"/>
              </a:spcAft>
              <a:buNone/>
            </a:pPr>
            <a:r>
              <a:rPr lang="es-ES" dirty="0"/>
              <a:t>Si ambos están disminuyendo, entonces el modelo es ARMA.</a:t>
            </a:r>
            <a:endParaRPr dirty="0"/>
          </a:p>
          <a:p>
            <a:pPr marL="0" lvl="0" indent="0" algn="l" rtl="0">
              <a:spcBef>
                <a:spcPts val="0"/>
              </a:spcBef>
              <a:spcAft>
                <a:spcPts val="0"/>
              </a:spcAft>
              <a:buNone/>
            </a:pPr>
            <a:endParaRPr dirty="0"/>
          </a:p>
        </p:txBody>
      </p:sp>
      <p:sp>
        <p:nvSpPr>
          <p:cNvPr id="238" name="Google Shape;23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sz="1800" b="1"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1" i="0" u="none" strike="noStrike" dirty="0">
                <a:solidFill>
                  <a:srgbClr val="071322"/>
                </a:solidFill>
                <a:latin typeface="Arial"/>
                <a:ea typeface="Arial"/>
                <a:cs typeface="Arial"/>
                <a:sym typeface="Arial"/>
              </a:rPr>
              <a:t>Hablemos ahora de como seleccionamos nuestro mejor modelos</a:t>
            </a:r>
            <a:br>
              <a:rPr lang="es-ES" b="0" dirty="0"/>
            </a:br>
            <a:br>
              <a:rPr lang="es-ES" b="0" dirty="0"/>
            </a:br>
            <a:r>
              <a:rPr lang="es-ES" sz="1800" b="0" i="0" u="none" strike="noStrike" dirty="0">
                <a:solidFill>
                  <a:srgbClr val="071322"/>
                </a:solidFill>
                <a:latin typeface="Arial"/>
                <a:ea typeface="Arial"/>
                <a:cs typeface="Arial"/>
                <a:sym typeface="Arial"/>
              </a:rPr>
              <a:t>Para analizar el mejor modelos usaremos dos </a:t>
            </a:r>
            <a:r>
              <a:rPr lang="es-ES" sz="1800" b="0" i="0" u="none" strike="noStrike" dirty="0" err="1">
                <a:solidFill>
                  <a:srgbClr val="071322"/>
                </a:solidFill>
                <a:latin typeface="Arial"/>
                <a:ea typeface="Arial"/>
                <a:cs typeface="Arial"/>
                <a:sym typeface="Arial"/>
              </a:rPr>
              <a:t>metricas</a:t>
            </a:r>
            <a:r>
              <a:rPr lang="es-ES" sz="1800" b="0" i="0" u="none" strike="noStrike" dirty="0">
                <a:solidFill>
                  <a:srgbClr val="071322"/>
                </a:solidFill>
                <a:latin typeface="Arial"/>
                <a:ea typeface="Arial"/>
                <a:cs typeface="Arial"/>
                <a:sym typeface="Arial"/>
              </a:rPr>
              <a:t>: El AIC y el BIC.</a:t>
            </a:r>
            <a:endParaRPr b="0" dirty="0"/>
          </a:p>
          <a:p>
            <a:pPr marL="0" lvl="0" indent="0" algn="l" rtl="0">
              <a:spcBef>
                <a:spcPts val="0"/>
              </a:spcBef>
              <a:spcAft>
                <a:spcPts val="0"/>
              </a:spcAft>
              <a:buNone/>
            </a:pPr>
            <a:r>
              <a:rPr lang="es-ES" sz="1800" b="1" i="0" u="none" strike="noStrike" dirty="0">
                <a:solidFill>
                  <a:srgbClr val="071322"/>
                </a:solidFill>
                <a:latin typeface="Arial"/>
                <a:ea typeface="Arial"/>
                <a:cs typeface="Arial"/>
                <a:sym typeface="Arial"/>
              </a:rPr>
              <a:t> </a:t>
            </a:r>
            <a:endParaRPr b="0" dirty="0"/>
          </a:p>
          <a:p>
            <a:pPr marL="0" lvl="0" indent="0" algn="l" rtl="0">
              <a:spcBef>
                <a:spcPts val="0"/>
              </a:spcBef>
              <a:spcAft>
                <a:spcPts val="0"/>
              </a:spcAft>
              <a:buNone/>
            </a:pPr>
            <a:br>
              <a:rPr lang="es-ES" b="0" dirty="0"/>
            </a:br>
            <a:r>
              <a:rPr lang="es-ES" sz="1800" b="1" i="0" u="none" strike="noStrike" dirty="0">
                <a:solidFill>
                  <a:srgbClr val="071322"/>
                </a:solidFill>
                <a:latin typeface="Arial"/>
                <a:ea typeface="Arial"/>
                <a:cs typeface="Arial"/>
                <a:sym typeface="Arial"/>
              </a:rPr>
              <a:t>AIC: </a:t>
            </a:r>
            <a:r>
              <a:rPr lang="es-ES" sz="1800" b="1" i="0" u="sng" strike="noStrike" dirty="0">
                <a:solidFill>
                  <a:srgbClr val="071322"/>
                </a:solidFill>
                <a:latin typeface="Arial"/>
                <a:ea typeface="Arial"/>
                <a:cs typeface="Arial"/>
                <a:sym typeface="Arial"/>
                <a:hlinkClick r:id="rId3">
                  <a:extLst>
                    <a:ext uri="{A12FA001-AC4F-418D-AE19-62706E023703}">
                      <ahyp:hlinkClr xmlns:ahyp="http://schemas.microsoft.com/office/drawing/2018/hyperlinkcolor" val="tx"/>
                    </a:ext>
                  </a:extLst>
                </a:hlinkClick>
              </a:rPr>
              <a:t>Criterio de Información de Akaike</a:t>
            </a:r>
            <a:endParaRPr b="0" dirty="0"/>
          </a:p>
          <a:p>
            <a:pPr marL="0" lvl="0" indent="0" algn="l" rtl="0">
              <a:spcBef>
                <a:spcPts val="500"/>
              </a:spcBef>
              <a:spcAft>
                <a:spcPts val="0"/>
              </a:spcAft>
              <a:buNone/>
            </a:pPr>
            <a:r>
              <a:rPr lang="es-ES" sz="1800" b="0" i="0" u="none" strike="noStrike" dirty="0">
                <a:solidFill>
                  <a:srgbClr val="071322"/>
                </a:solidFill>
                <a:latin typeface="Arial"/>
                <a:ea typeface="Arial"/>
                <a:cs typeface="Arial"/>
                <a:sym typeface="Arial"/>
              </a:rPr>
              <a:t>El</a:t>
            </a:r>
            <a:r>
              <a:rPr lang="es-ES" sz="1800" b="1" i="0" u="none" strike="noStrike" dirty="0">
                <a:solidFill>
                  <a:srgbClr val="071322"/>
                </a:solidFill>
                <a:latin typeface="Arial"/>
                <a:ea typeface="Arial"/>
                <a:cs typeface="Arial"/>
                <a:sym typeface="Arial"/>
              </a:rPr>
              <a:t> criterio de información de Akaike (AIC)</a:t>
            </a:r>
            <a:r>
              <a:rPr lang="es-ES" sz="1800" b="0" i="0" u="none" strike="noStrike" dirty="0">
                <a:solidFill>
                  <a:srgbClr val="071322"/>
                </a:solidFill>
                <a:latin typeface="Arial"/>
                <a:ea typeface="Arial"/>
                <a:cs typeface="Arial"/>
                <a:sym typeface="Arial"/>
              </a:rPr>
              <a:t> es una medida de la calidad relativa de un </a:t>
            </a:r>
            <a:r>
              <a:rPr lang="es-ES" sz="1800" b="0" i="0" u="sng" strike="noStrike" dirty="0">
                <a:solidFill>
                  <a:srgbClr val="071322"/>
                </a:solidFill>
                <a:latin typeface="Arial"/>
                <a:ea typeface="Arial"/>
                <a:cs typeface="Arial"/>
                <a:sym typeface="Arial"/>
                <a:hlinkClick r:id="rId4">
                  <a:extLst>
                    <a:ext uri="{A12FA001-AC4F-418D-AE19-62706E023703}">
                      <ahyp:hlinkClr xmlns:ahyp="http://schemas.microsoft.com/office/drawing/2018/hyperlinkcolor" val="tx"/>
                    </a:ext>
                  </a:extLst>
                </a:hlinkClick>
              </a:rPr>
              <a:t>modelo estadístico</a:t>
            </a:r>
            <a:r>
              <a:rPr lang="es-ES" sz="1800" b="0" i="0" u="none" strike="noStrike" dirty="0">
                <a:solidFill>
                  <a:srgbClr val="071322"/>
                </a:solidFill>
                <a:latin typeface="Arial"/>
                <a:ea typeface="Arial"/>
                <a:cs typeface="Arial"/>
                <a:sym typeface="Arial"/>
              </a:rPr>
              <a:t>, para un conjunto dado de datos. Como tal, el AIC proporciona un medio para la selección del modelo.</a:t>
            </a:r>
          </a:p>
          <a:p>
            <a:pPr marL="0" lvl="0" indent="0" algn="l" rtl="0">
              <a:spcBef>
                <a:spcPts val="500"/>
              </a:spcBef>
              <a:spcAft>
                <a:spcPts val="0"/>
              </a:spcAft>
              <a:buNone/>
            </a:pPr>
            <a:endParaRPr b="0" dirty="0"/>
          </a:p>
          <a:p>
            <a:pPr marL="0" lvl="0" indent="0" algn="l" rtl="0">
              <a:spcBef>
                <a:spcPts val="1000"/>
              </a:spcBef>
              <a:spcAft>
                <a:spcPts val="0"/>
              </a:spcAft>
              <a:buNone/>
            </a:pPr>
            <a:r>
              <a:rPr lang="es-ES" sz="1800" b="0" i="0" u="none" strike="noStrike" dirty="0">
                <a:solidFill>
                  <a:srgbClr val="071322"/>
                </a:solidFill>
                <a:latin typeface="Arial"/>
                <a:ea typeface="Arial"/>
                <a:cs typeface="Arial"/>
                <a:sym typeface="Arial"/>
              </a:rPr>
              <a:t>AIC maneja un </a:t>
            </a:r>
            <a:r>
              <a:rPr lang="es-ES" sz="1800" b="0" i="0" u="sng" strike="noStrike" dirty="0" err="1">
                <a:solidFill>
                  <a:srgbClr val="071322"/>
                </a:solidFill>
                <a:latin typeface="Arial"/>
                <a:ea typeface="Arial"/>
                <a:cs typeface="Arial"/>
                <a:sym typeface="Arial"/>
                <a:hlinkClick r:id="rId5">
                  <a:extLst>
                    <a:ext uri="{A12FA001-AC4F-418D-AE19-62706E023703}">
                      <ahyp:hlinkClr xmlns:ahyp="http://schemas.microsoft.com/office/drawing/2018/hyperlinkcolor" val="tx"/>
                    </a:ext>
                  </a:extLst>
                </a:hlinkClick>
              </a:rPr>
              <a:t>trade</a:t>
            </a:r>
            <a:r>
              <a:rPr lang="es-ES" sz="1800" b="0" i="0" u="sng" strike="noStrike" dirty="0">
                <a:solidFill>
                  <a:srgbClr val="071322"/>
                </a:solidFill>
                <a:latin typeface="Arial"/>
                <a:ea typeface="Arial"/>
                <a:cs typeface="Arial"/>
                <a:sym typeface="Arial"/>
                <a:hlinkClick r:id="rId5">
                  <a:extLst>
                    <a:ext uri="{A12FA001-AC4F-418D-AE19-62706E023703}">
                      <ahyp:hlinkClr xmlns:ahyp="http://schemas.microsoft.com/office/drawing/2018/hyperlinkcolor" val="tx"/>
                    </a:ext>
                  </a:extLst>
                </a:hlinkClick>
              </a:rPr>
              <a:t>-off</a:t>
            </a:r>
            <a:r>
              <a:rPr lang="es-ES" sz="1800" b="0" i="0" u="none" strike="noStrike" dirty="0">
                <a:solidFill>
                  <a:srgbClr val="071322"/>
                </a:solidFill>
                <a:latin typeface="Arial"/>
                <a:ea typeface="Arial"/>
                <a:cs typeface="Arial"/>
                <a:sym typeface="Arial"/>
              </a:rPr>
              <a:t> entre la </a:t>
            </a:r>
            <a:r>
              <a:rPr lang="es-ES" sz="1800" b="0" i="0" u="sng" strike="noStrike" dirty="0">
                <a:solidFill>
                  <a:srgbClr val="071322"/>
                </a:solidFill>
                <a:latin typeface="Arial"/>
                <a:ea typeface="Arial"/>
                <a:cs typeface="Arial"/>
                <a:sym typeface="Arial"/>
                <a:hlinkClick r:id="rId6">
                  <a:extLst>
                    <a:ext uri="{A12FA001-AC4F-418D-AE19-62706E023703}">
                      <ahyp:hlinkClr xmlns:ahyp="http://schemas.microsoft.com/office/drawing/2018/hyperlinkcolor" val="tx"/>
                    </a:ext>
                  </a:extLst>
                </a:hlinkClick>
              </a:rPr>
              <a:t>bondad de ajuste</a:t>
            </a:r>
            <a:r>
              <a:rPr lang="es-ES" sz="1800" b="0" i="0" u="none" strike="noStrike" dirty="0">
                <a:solidFill>
                  <a:srgbClr val="071322"/>
                </a:solidFill>
                <a:latin typeface="Arial"/>
                <a:ea typeface="Arial"/>
                <a:cs typeface="Arial"/>
                <a:sym typeface="Arial"/>
              </a:rPr>
              <a:t> del modelo y la complejidad del modelo. Se basa en la entropía de información: se ofrece una estimación relativa de la información perdida cuando se utiliza un modelo determinado para representar el proceso que genera los datos.</a:t>
            </a:r>
            <a:endParaRPr b="0" dirty="0"/>
          </a:p>
          <a:p>
            <a:pPr marL="0" lvl="0" indent="0" algn="l" rtl="0">
              <a:spcBef>
                <a:spcPts val="1000"/>
              </a:spcBef>
              <a:spcAft>
                <a:spcPts val="0"/>
              </a:spcAft>
              <a:buNone/>
            </a:pPr>
            <a:r>
              <a:rPr lang="es-ES" sz="1800" b="0" i="0" u="none" strike="noStrike" dirty="0">
                <a:solidFill>
                  <a:srgbClr val="071322"/>
                </a:solidFill>
                <a:latin typeface="Arial"/>
                <a:ea typeface="Arial"/>
                <a:cs typeface="Arial"/>
                <a:sym typeface="Arial"/>
              </a:rPr>
              <a:t>AIC no proporciona una prueba de un modelo en el sentido de probar una hipótesis nula, es decir AIC no puede decir nada acerca de la calidad del modelo en un sentido absoluto. Si todos los modelos candidatos encajan mal, AIC no dará ningún aviso de ello.</a:t>
            </a:r>
            <a:endParaRPr b="0" dirty="0"/>
          </a:p>
          <a:p>
            <a:pPr marL="0" lvl="0" indent="0" algn="l" rtl="0">
              <a:spcBef>
                <a:spcPts val="500"/>
              </a:spcBef>
              <a:spcAft>
                <a:spcPts val="0"/>
              </a:spcAft>
              <a:buNone/>
            </a:pPr>
            <a:br>
              <a:rPr lang="es-ES" b="0" dirty="0"/>
            </a:br>
            <a:br>
              <a:rPr lang="es-ES" b="0" dirty="0"/>
            </a:br>
            <a:r>
              <a:rPr lang="es-ES" sz="1800" b="1" i="0" u="none" strike="noStrike" dirty="0">
                <a:solidFill>
                  <a:srgbClr val="071322"/>
                </a:solidFill>
                <a:latin typeface="Arial"/>
                <a:ea typeface="Arial"/>
                <a:cs typeface="Arial"/>
                <a:sym typeface="Arial"/>
              </a:rPr>
              <a:t>BIC: </a:t>
            </a:r>
            <a:endParaRPr b="0" dirty="0"/>
          </a:p>
          <a:p>
            <a:pPr marL="0" lvl="0" indent="0" algn="l" rtl="0">
              <a:spcBef>
                <a:spcPts val="0"/>
              </a:spcBef>
              <a:spcAft>
                <a:spcPts val="0"/>
              </a:spcAft>
              <a:buNone/>
            </a:pPr>
            <a:r>
              <a:rPr lang="es-ES" sz="1800" b="0" i="0" u="none" strike="noStrike" dirty="0">
                <a:solidFill>
                  <a:srgbClr val="202122"/>
                </a:solidFill>
                <a:latin typeface="Arial"/>
                <a:ea typeface="Arial"/>
                <a:cs typeface="Arial"/>
                <a:sym typeface="Arial"/>
              </a:rPr>
              <a:t>el </a:t>
            </a:r>
            <a:r>
              <a:rPr lang="es-ES" sz="1800" b="1" i="0" u="none" strike="noStrike" dirty="0">
                <a:solidFill>
                  <a:srgbClr val="202122"/>
                </a:solidFill>
                <a:latin typeface="Arial"/>
                <a:ea typeface="Arial"/>
                <a:cs typeface="Arial"/>
                <a:sym typeface="Arial"/>
              </a:rPr>
              <a:t>criterio de información bayesiano</a:t>
            </a:r>
            <a:r>
              <a:rPr lang="es-ES" sz="1800" b="0" i="0" u="none" strike="noStrike" dirty="0">
                <a:solidFill>
                  <a:srgbClr val="202122"/>
                </a:solidFill>
                <a:latin typeface="Arial"/>
                <a:ea typeface="Arial"/>
                <a:cs typeface="Arial"/>
                <a:sym typeface="Arial"/>
              </a:rPr>
              <a:t> (BIC) es otro criterio para la selección de modelos entre un conjunto finito de modelos. </a:t>
            </a:r>
            <a:endParaRPr b="0" dirty="0"/>
          </a:p>
          <a:p>
            <a:pPr marL="0" lvl="0" indent="0" algn="l" rtl="0">
              <a:spcBef>
                <a:spcPts val="0"/>
              </a:spcBef>
              <a:spcAft>
                <a:spcPts val="0"/>
              </a:spcAft>
              <a:buNone/>
            </a:pPr>
            <a:r>
              <a:rPr lang="es-ES" sz="1800" b="0" i="0" u="none" strike="noStrike" dirty="0">
                <a:solidFill>
                  <a:srgbClr val="202122"/>
                </a:solidFill>
                <a:latin typeface="Arial"/>
                <a:ea typeface="Arial"/>
                <a:cs typeface="Arial"/>
                <a:sym typeface="Arial"/>
              </a:rPr>
              <a:t>Cuando el ajuste de modelos, es posible aumentar la probabilidad mediante la adición de parámetros, pero si lo hace puede resultar en sobreajuste. </a:t>
            </a:r>
          </a:p>
          <a:p>
            <a:pPr marL="0" lvl="0" indent="0" algn="l" rtl="0">
              <a:spcBef>
                <a:spcPts val="0"/>
              </a:spcBef>
              <a:spcAft>
                <a:spcPts val="0"/>
              </a:spcAft>
              <a:buNone/>
            </a:pPr>
            <a:endParaRPr b="0" dirty="0"/>
          </a:p>
          <a:p>
            <a:pPr marL="0" lvl="0" indent="0" algn="l" rtl="0">
              <a:spcBef>
                <a:spcPts val="0"/>
              </a:spcBef>
              <a:spcAft>
                <a:spcPts val="0"/>
              </a:spcAft>
              <a:buNone/>
            </a:pPr>
            <a:r>
              <a:rPr lang="es-ES" sz="1800" b="0" i="0" u="none" strike="noStrike" dirty="0">
                <a:solidFill>
                  <a:srgbClr val="202122"/>
                </a:solidFill>
                <a:latin typeface="Arial"/>
                <a:ea typeface="Arial"/>
                <a:cs typeface="Arial"/>
                <a:sym typeface="Arial"/>
              </a:rPr>
              <a:t>Tanto el BIC y AIC resuelven este problema mediante la introducción de un término de penalización para el número de parámetros en el modelo, el término de penalización es mayor en el BIC que en el AIC ya que el </a:t>
            </a:r>
            <a:r>
              <a:rPr lang="es-ES" sz="1800" b="0" i="0" u="none" strike="noStrike" dirty="0" err="1">
                <a:solidFill>
                  <a:srgbClr val="202122"/>
                </a:solidFill>
                <a:effectLst/>
                <a:latin typeface="Arial" panose="020B0604020202020204" pitchFamily="34" charset="0"/>
              </a:rPr>
              <a:t>El</a:t>
            </a:r>
            <a:r>
              <a:rPr lang="es-ES" sz="1800" b="0" i="0" u="none" strike="noStrike" dirty="0">
                <a:solidFill>
                  <a:srgbClr val="202122"/>
                </a:solidFill>
                <a:effectLst/>
                <a:latin typeface="Arial" panose="020B0604020202020204" pitchFamily="34" charset="0"/>
              </a:rPr>
              <a:t> AIC tiene un k=2 y el BIC </a:t>
            </a:r>
            <a:r>
              <a:rPr lang="es-ES" sz="1800" b="0" i="0" u="none" strike="noStrike" dirty="0" err="1">
                <a:solidFill>
                  <a:srgbClr val="202122"/>
                </a:solidFill>
                <a:effectLst/>
                <a:latin typeface="Arial" panose="020B0604020202020204" pitchFamily="34" charset="0"/>
              </a:rPr>
              <a:t>tien</a:t>
            </a:r>
            <a:r>
              <a:rPr lang="es-ES" sz="1800" b="0" i="0" u="none" strike="noStrike" dirty="0">
                <a:solidFill>
                  <a:srgbClr val="202122"/>
                </a:solidFill>
                <a:effectLst/>
                <a:latin typeface="Arial" panose="020B0604020202020204" pitchFamily="34" charset="0"/>
              </a:rPr>
              <a:t> un k=log(n). </a:t>
            </a:r>
          </a:p>
          <a:p>
            <a:pPr marL="0" lvl="0" indent="0" algn="l" rtl="0">
              <a:spcBef>
                <a:spcPts val="0"/>
              </a:spcBef>
              <a:spcAft>
                <a:spcPts val="0"/>
              </a:spcAft>
              <a:buNone/>
            </a:pPr>
            <a:r>
              <a:rPr lang="es-ES" sz="1800" b="0" i="0" u="none" strike="noStrike" dirty="0">
                <a:solidFill>
                  <a:srgbClr val="202122"/>
                </a:solidFill>
                <a:effectLst/>
                <a:latin typeface="Arial" panose="020B0604020202020204" pitchFamily="34" charset="0"/>
              </a:rPr>
              <a:t>El BIC tiende a elegir modelos con menos </a:t>
            </a:r>
            <a:r>
              <a:rPr lang="es-ES" sz="1800" b="0" i="0" u="none" strike="noStrike" dirty="0" err="1">
                <a:solidFill>
                  <a:srgbClr val="202122"/>
                </a:solidFill>
                <a:effectLst/>
                <a:latin typeface="Arial" panose="020B0604020202020204" pitchFamily="34" charset="0"/>
              </a:rPr>
              <a:t>parametros</a:t>
            </a:r>
            <a:r>
              <a:rPr lang="es-ES" sz="1800" b="0" i="0" u="none" strike="noStrike" dirty="0">
                <a:solidFill>
                  <a:srgbClr val="202122"/>
                </a:solidFill>
                <a:effectLst/>
                <a:latin typeface="Arial" panose="020B0604020202020204" pitchFamily="34" charset="0"/>
              </a:rPr>
              <a:t>.</a:t>
            </a:r>
            <a:endParaRPr lang="es-ES" sz="1800" b="0" i="0" u="none" strike="noStrike" dirty="0">
              <a:solidFill>
                <a:srgbClr val="202122"/>
              </a:solidFill>
              <a:latin typeface="Arial"/>
              <a:ea typeface="Arial"/>
              <a:cs typeface="Arial"/>
              <a:sym typeface="Arial"/>
            </a:endParaRPr>
          </a:p>
          <a:p>
            <a:pPr marL="0" lvl="0" indent="0" algn="l" rtl="0">
              <a:spcBef>
                <a:spcPts val="0"/>
              </a:spcBef>
              <a:spcAft>
                <a:spcPts val="0"/>
              </a:spcAft>
              <a:buNone/>
            </a:pPr>
            <a:endParaRPr lang="es-ES" sz="1800" b="0" i="0" u="none" strike="noStrike" dirty="0">
              <a:solidFill>
                <a:srgbClr val="202122"/>
              </a:solidFill>
              <a:latin typeface="Arial"/>
              <a:cs typeface="Arial"/>
              <a:sym typeface="Arial"/>
            </a:endParaRPr>
          </a:p>
          <a:p>
            <a:pPr marL="0" lvl="0" indent="0" algn="l" rtl="0">
              <a:spcBef>
                <a:spcPts val="0"/>
              </a:spcBef>
              <a:spcAft>
                <a:spcPts val="0"/>
              </a:spcAft>
              <a:buNone/>
            </a:pPr>
            <a:r>
              <a:rPr lang="es-ES" sz="1800" b="0" i="0" u="none" strike="noStrike" dirty="0">
                <a:solidFill>
                  <a:srgbClr val="202122"/>
                </a:solidFill>
                <a:effectLst/>
                <a:latin typeface="Arial" panose="020B0604020202020204" pitchFamily="34" charset="0"/>
              </a:rPr>
              <a:t>En comparación de modelos el objetivo es encontrar el menor BIC o AIC.</a:t>
            </a:r>
            <a:br>
              <a:rPr lang="es-ES" dirty="0"/>
            </a:br>
            <a:endParaRPr dirty="0"/>
          </a:p>
        </p:txBody>
      </p:sp>
      <p:sp>
        <p:nvSpPr>
          <p:cNvPr id="248" name="Google Shape;24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21</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8716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sz="1800" b="0" i="0" u="none" strike="noStrike" dirty="0">
              <a:solidFill>
                <a:srgbClr val="2021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202122"/>
                </a:solidFill>
                <a:latin typeface="Arial"/>
                <a:ea typeface="Arial"/>
                <a:cs typeface="Arial"/>
                <a:sym typeface="Arial"/>
              </a:rPr>
              <a:t>Como en el análisis residual de la regresión </a:t>
            </a:r>
            <a:r>
              <a:rPr lang="es-419" sz="1800" b="0" i="0" u="none" strike="noStrike" dirty="0">
                <a:solidFill>
                  <a:srgbClr val="202122"/>
                </a:solidFill>
                <a:latin typeface="Arial"/>
                <a:ea typeface="Arial"/>
                <a:cs typeface="Arial"/>
                <a:sym typeface="Arial"/>
              </a:rPr>
              <a:t>analizando series de tiempo </a:t>
            </a:r>
            <a:r>
              <a:rPr lang="es-419" sz="1800" b="0" i="0" u="none" strike="noStrike" dirty="0" err="1">
                <a:solidFill>
                  <a:srgbClr val="202122"/>
                </a:solidFill>
                <a:latin typeface="Arial"/>
                <a:ea typeface="Arial"/>
                <a:cs typeface="Arial"/>
                <a:sym typeface="Arial"/>
              </a:rPr>
              <a:t>tambien</a:t>
            </a:r>
            <a:r>
              <a:rPr lang="es-ES" sz="1800" b="0" i="0" u="none" strike="noStrike" dirty="0">
                <a:solidFill>
                  <a:srgbClr val="071322"/>
                </a:solidFill>
                <a:latin typeface="Arial"/>
                <a:ea typeface="Arial"/>
                <a:cs typeface="Arial"/>
                <a:sym typeface="Arial"/>
              </a:rPr>
              <a:t> queremos asegurarnos de que los residuos sean ruido gaussiano. Si no es así, no hemos encontrado el mejor modelo. </a:t>
            </a:r>
          </a:p>
          <a:p>
            <a:pPr marL="0" lvl="0" indent="0" algn="l" rtl="0">
              <a:spcBef>
                <a:spcPts val="0"/>
              </a:spcBef>
              <a:spcAft>
                <a:spcPts val="0"/>
              </a:spcAft>
              <a:buNone/>
            </a:pPr>
            <a:endParaRPr b="0" dirty="0"/>
          </a:p>
          <a:p>
            <a:pPr marL="0" lvl="0" indent="0" algn="l" rtl="0">
              <a:spcBef>
                <a:spcPts val="0"/>
              </a:spcBef>
              <a:spcAft>
                <a:spcPts val="0"/>
              </a:spcAft>
              <a:buNone/>
            </a:pPr>
            <a:r>
              <a:rPr lang="es-ES" sz="1800" b="0" i="0" u="none" strike="noStrike" dirty="0" err="1">
                <a:solidFill>
                  <a:srgbClr val="071322"/>
                </a:solidFill>
                <a:latin typeface="Arial"/>
                <a:ea typeface="Arial"/>
                <a:cs typeface="Arial"/>
                <a:sym typeface="Arial"/>
              </a:rPr>
              <a:t>Sarima</a:t>
            </a:r>
            <a:r>
              <a:rPr lang="es-ES" sz="1800" b="0" i="0" u="none" strike="noStrike" dirty="0">
                <a:solidFill>
                  <a:srgbClr val="071322"/>
                </a:solidFill>
                <a:latin typeface="Arial"/>
                <a:ea typeface="Arial"/>
                <a:cs typeface="Arial"/>
                <a:sym typeface="Arial"/>
              </a:rPr>
              <a:t> proporciona un gráfico residual como el que se ve aquí. </a:t>
            </a:r>
            <a:endParaRPr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1. La gráfica de los residuos estandarizados debe inspeccionarse para detectar patrones. Es difícil saber si el ruido es blanco en este gráfico, pero es fácil saber si no es ruido blanco, por ejemplo, hay patrones obvios en los residuos. </a:t>
            </a:r>
            <a:endParaRPr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2. El ACF de los residuos se puede utilizar para evaluar cuan limpios son nuestros residuos. El 95% de los valores de ACF deben estar entre las líneas discontinuas azules. </a:t>
            </a:r>
            <a:endParaRPr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3. La gráfica Q-Q evalúa la normalidad. Si los residuales son normales, los puntos se alinearán con la línea. A menudo hay valores extremos en los extremos como aquí. Siempre que no haya grandes desviaciones de la línea, la suposición normal es razonable. </a:t>
            </a:r>
            <a:endParaRPr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4. Finalmente, hay un estadístico Q que prueba si la </a:t>
            </a:r>
            <a:r>
              <a:rPr lang="es-ES" sz="2800" b="0" i="0" u="none" strike="noStrike" dirty="0">
                <a:solidFill>
                  <a:srgbClr val="0645AD"/>
                </a:solidFill>
                <a:effectLst/>
                <a:latin typeface="Arial" panose="020B0604020202020204" pitchFamily="34" charset="0"/>
                <a:hlinkClick r:id="rId3" tooltip="Autocorrelación"/>
              </a:rPr>
              <a:t>autocorrelaciones</a:t>
            </a:r>
            <a:r>
              <a:rPr lang="es-ES" sz="2800" b="0" i="0" dirty="0">
                <a:solidFill>
                  <a:srgbClr val="202122"/>
                </a:solidFill>
                <a:effectLst/>
                <a:latin typeface="Arial" panose="020B0604020202020204" pitchFamily="34" charset="0"/>
              </a:rPr>
              <a:t> son diferentes de cero (conocido como prueba </a:t>
            </a:r>
            <a:r>
              <a:rPr lang="es-ES" sz="2800" b="0" i="0" dirty="0" err="1">
                <a:solidFill>
                  <a:srgbClr val="202122"/>
                </a:solidFill>
                <a:effectLst/>
                <a:latin typeface="Arial" panose="020B0604020202020204" pitchFamily="34" charset="0"/>
              </a:rPr>
              <a:t>Ljung</a:t>
            </a:r>
            <a:r>
              <a:rPr lang="es-ES" sz="2800" b="0" i="0" dirty="0">
                <a:solidFill>
                  <a:srgbClr val="202122"/>
                </a:solidFill>
                <a:effectLst/>
                <a:latin typeface="Arial" panose="020B0604020202020204" pitchFamily="34" charset="0"/>
              </a:rPr>
              <a:t>-Box)</a:t>
            </a:r>
            <a:r>
              <a:rPr lang="es-ES" sz="1800" b="0" i="0" u="none" strike="noStrike" dirty="0">
                <a:solidFill>
                  <a:srgbClr val="071322"/>
                </a:solidFill>
                <a:latin typeface="Arial"/>
                <a:ea typeface="Arial"/>
                <a:cs typeface="Arial"/>
                <a:sym typeface="Arial"/>
              </a:rPr>
              <a:t>. Siempre que la mayoría de los puntos estén por encima de la línea discontinua azul, puede asumir con seguridad que el ruido es blanco. Sin embargo, si muchos de los puntos están por debajo de la línea, todavía queda algo de correlación en los residuales y debe intentar ajustar otro modelo o agregar un parámetro. </a:t>
            </a:r>
            <a:endParaRPr dirty="0"/>
          </a:p>
          <a:p>
            <a:pPr marL="0" lvl="0" indent="0" algn="l" rtl="0">
              <a:spcBef>
                <a:spcPts val="0"/>
              </a:spcBef>
              <a:spcAft>
                <a:spcPts val="0"/>
              </a:spcAft>
              <a:buNone/>
            </a:pP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En caso de que no funcion</a:t>
            </a:r>
            <a:r>
              <a:rPr lang="es-ES" sz="1800" dirty="0">
                <a:solidFill>
                  <a:srgbClr val="071322"/>
                </a:solidFill>
                <a:latin typeface="Arial"/>
                <a:ea typeface="Arial"/>
                <a:cs typeface="Arial"/>
                <a:sym typeface="Arial"/>
              </a:rPr>
              <a:t>e</a:t>
            </a:r>
            <a:r>
              <a:rPr lang="es-ES" sz="1800" b="0" i="0" u="none" strike="noStrike" dirty="0">
                <a:solidFill>
                  <a:srgbClr val="071322"/>
                </a:solidFill>
                <a:latin typeface="Arial"/>
                <a:ea typeface="Arial"/>
                <a:cs typeface="Arial"/>
                <a:sym typeface="Arial"/>
              </a:rPr>
              <a:t>: </a:t>
            </a:r>
            <a:endParaRPr sz="2800" b="0" dirty="0"/>
          </a:p>
          <a:p>
            <a:pPr marL="0" lvl="0" indent="0" algn="l" rtl="0">
              <a:spcBef>
                <a:spcPts val="0"/>
              </a:spcBef>
              <a:spcAft>
                <a:spcPts val="0"/>
              </a:spcAft>
              <a:buNone/>
            </a:pPr>
            <a:r>
              <a:rPr lang="es-ES" sz="1800" b="0" i="0" u="none" strike="noStrike" dirty="0" err="1">
                <a:solidFill>
                  <a:srgbClr val="071322"/>
                </a:solidFill>
                <a:latin typeface="Arial"/>
                <a:ea typeface="Arial"/>
                <a:cs typeface="Arial"/>
                <a:sym typeface="Arial"/>
              </a:rPr>
              <a:t>The</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standarized</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residuals</a:t>
            </a:r>
            <a:r>
              <a:rPr lang="es-ES" sz="1800" b="0" i="0" u="none" strike="noStrike" dirty="0">
                <a:solidFill>
                  <a:srgbClr val="071322"/>
                </a:solidFill>
                <a:latin typeface="Arial"/>
                <a:ea typeface="Arial"/>
                <a:cs typeface="Arial"/>
                <a:sym typeface="Arial"/>
              </a:rPr>
              <a:t> are </a:t>
            </a:r>
            <a:r>
              <a:rPr lang="es-ES" sz="1800" b="0" i="0" u="none" strike="noStrike" dirty="0" err="1">
                <a:solidFill>
                  <a:srgbClr val="071322"/>
                </a:solidFill>
                <a:latin typeface="Arial"/>
                <a:ea typeface="Arial"/>
                <a:cs typeface="Arial"/>
                <a:sym typeface="Arial"/>
              </a:rPr>
              <a:t>not</a:t>
            </a:r>
            <a:r>
              <a:rPr lang="es-ES" sz="1800" b="0" i="0" u="none" strike="noStrike" dirty="0">
                <a:solidFill>
                  <a:srgbClr val="071322"/>
                </a:solidFill>
                <a:latin typeface="Arial"/>
                <a:ea typeface="Arial"/>
                <a:cs typeface="Arial"/>
                <a:sym typeface="Arial"/>
              </a:rPr>
              <a:t> ok</a:t>
            </a:r>
            <a:endParaRPr sz="2800"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EL ACF tiene valores bastantes grandes</a:t>
            </a:r>
            <a:endParaRPr sz="2800"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Malos </a:t>
            </a:r>
            <a:r>
              <a:rPr lang="es-ES" sz="1800" b="0" i="0" u="none" strike="noStrike" dirty="0" err="1">
                <a:solidFill>
                  <a:srgbClr val="071322"/>
                </a:solidFill>
                <a:latin typeface="Arial"/>
                <a:ea typeface="Arial"/>
                <a:cs typeface="Arial"/>
                <a:sym typeface="Arial"/>
              </a:rPr>
              <a:t>residuals</a:t>
            </a:r>
            <a:r>
              <a:rPr lang="es-ES" sz="1800" b="0" i="0" u="none" strike="noStrike" dirty="0">
                <a:solidFill>
                  <a:srgbClr val="071322"/>
                </a:solidFill>
                <a:latin typeface="Arial"/>
                <a:ea typeface="Arial"/>
                <a:cs typeface="Arial"/>
                <a:sym typeface="Arial"/>
              </a:rPr>
              <a:t> en </a:t>
            </a:r>
            <a:r>
              <a:rPr lang="es-ES" sz="1800" b="0" i="0" u="none" strike="noStrike" dirty="0" err="1">
                <a:solidFill>
                  <a:srgbClr val="071322"/>
                </a:solidFill>
                <a:latin typeface="Arial"/>
                <a:ea typeface="Arial"/>
                <a:cs typeface="Arial"/>
                <a:sym typeface="Arial"/>
              </a:rPr>
              <a:t>lag</a:t>
            </a:r>
            <a:r>
              <a:rPr lang="es-ES" sz="1800" b="0" i="0" u="none" strike="noStrike" dirty="0">
                <a:solidFill>
                  <a:srgbClr val="071322"/>
                </a:solidFill>
                <a:latin typeface="Arial"/>
                <a:ea typeface="Arial"/>
                <a:cs typeface="Arial"/>
                <a:sym typeface="Arial"/>
              </a:rPr>
              <a:t> 1 y </a:t>
            </a:r>
            <a:r>
              <a:rPr lang="es-ES" sz="1800" b="0" i="0" u="none" strike="noStrike" dirty="0" err="1">
                <a:solidFill>
                  <a:srgbClr val="071322"/>
                </a:solidFill>
                <a:latin typeface="Arial"/>
                <a:ea typeface="Arial"/>
                <a:cs typeface="Arial"/>
                <a:sym typeface="Arial"/>
              </a:rPr>
              <a:t>lag</a:t>
            </a:r>
            <a:r>
              <a:rPr lang="es-ES" sz="1800" b="0" i="0" u="none" strike="noStrike" dirty="0">
                <a:solidFill>
                  <a:srgbClr val="071322"/>
                </a:solidFill>
                <a:latin typeface="Arial"/>
                <a:ea typeface="Arial"/>
                <a:cs typeface="Arial"/>
                <a:sym typeface="Arial"/>
              </a:rPr>
              <a:t> 2</a:t>
            </a:r>
            <a:endParaRPr sz="2800"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Q </a:t>
            </a:r>
            <a:r>
              <a:rPr lang="es-ES" sz="1800" b="0" i="0" u="none" strike="noStrike" dirty="0" err="1">
                <a:solidFill>
                  <a:srgbClr val="071322"/>
                </a:solidFill>
                <a:latin typeface="Arial"/>
                <a:ea typeface="Arial"/>
                <a:cs typeface="Arial"/>
                <a:sym typeface="Arial"/>
              </a:rPr>
              <a:t>statics</a:t>
            </a:r>
            <a:r>
              <a:rPr lang="es-ES" sz="1800" b="0" i="0" u="none" strike="noStrike" dirty="0">
                <a:solidFill>
                  <a:srgbClr val="071322"/>
                </a:solidFill>
                <a:latin typeface="Arial"/>
                <a:ea typeface="Arial"/>
                <a:cs typeface="Arial"/>
                <a:sym typeface="Arial"/>
              </a:rPr>
              <a:t> tiene todos los valores por debajo de la línea</a:t>
            </a:r>
            <a:endParaRPr sz="2800" b="0" dirty="0"/>
          </a:p>
          <a:p>
            <a:pPr marL="0" lvl="0" indent="0" algn="l" rtl="0">
              <a:spcBef>
                <a:spcPts val="0"/>
              </a:spcBef>
              <a:spcAft>
                <a:spcPts val="0"/>
              </a:spcAft>
              <a:buNone/>
            </a:pPr>
            <a:br>
              <a:rPr lang="es-ES" sz="2800" dirty="0"/>
            </a:b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b="0" dirty="0"/>
          </a:p>
          <a:p>
            <a:pPr marL="0" lvl="0" indent="0" algn="l" rtl="0">
              <a:spcBef>
                <a:spcPts val="0"/>
              </a:spcBef>
              <a:spcAft>
                <a:spcPts val="0"/>
              </a:spcAft>
              <a:buNone/>
            </a:pPr>
            <a:br>
              <a:rPr lang="es-ES" dirty="0"/>
            </a:br>
            <a:endParaRPr dirty="0"/>
          </a:p>
        </p:txBody>
      </p:sp>
      <p:sp>
        <p:nvSpPr>
          <p:cNvPr id="256" name="Google Shape;25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23</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120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[ANTONIO]</a:t>
            </a: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Una serie de tiempos, a diferencia de cualquier otro data set, tiene como característica principal </a:t>
            </a:r>
            <a:r>
              <a:rPr lang="es-ES" sz="1800" dirty="0">
                <a:solidFill>
                  <a:srgbClr val="071322"/>
                </a:solidFill>
                <a:latin typeface="Arial"/>
                <a:ea typeface="Arial"/>
                <a:cs typeface="Arial"/>
                <a:sym typeface="Arial"/>
              </a:rPr>
              <a:t>contener</a:t>
            </a:r>
            <a:r>
              <a:rPr lang="es-ES" sz="1800" b="0" i="0" u="none" strike="noStrike" dirty="0">
                <a:solidFill>
                  <a:srgbClr val="071322"/>
                </a:solidFill>
                <a:latin typeface="Arial"/>
                <a:ea typeface="Arial"/>
                <a:cs typeface="Arial"/>
                <a:sym typeface="Arial"/>
              </a:rPr>
              <a:t> un campo con información temporal o de orden. Muchas disciplinas, como finanzas, administración pública, energía, </a:t>
            </a:r>
            <a:r>
              <a:rPr lang="es-ES" sz="1800" b="0" i="0" u="none" strike="noStrike" dirty="0" err="1">
                <a:solidFill>
                  <a:srgbClr val="071322"/>
                </a:solidFill>
                <a:latin typeface="Arial"/>
                <a:ea typeface="Arial"/>
                <a:cs typeface="Arial"/>
                <a:sym typeface="Arial"/>
              </a:rPr>
              <a:t>retail</a:t>
            </a:r>
            <a:r>
              <a:rPr lang="es-ES" sz="1800" b="0" i="0" u="none" strike="noStrike" dirty="0">
                <a:solidFill>
                  <a:srgbClr val="071322"/>
                </a:solidFill>
                <a:latin typeface="Arial"/>
                <a:ea typeface="Arial"/>
                <a:cs typeface="Arial"/>
                <a:sym typeface="Arial"/>
              </a:rPr>
              <a:t>, salud, están dominadas por información de serie de tiempos. </a:t>
            </a:r>
            <a:endParaRPr b="0" dirty="0"/>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Demos algunos ejemplos: cotizaciones de acciones. EL PBI calculado por el </a:t>
            </a:r>
            <a:r>
              <a:rPr lang="es-ES" sz="1800" b="0" i="0" u="none" strike="noStrike" dirty="0" err="1">
                <a:solidFill>
                  <a:srgbClr val="071322"/>
                </a:solidFill>
                <a:latin typeface="Arial"/>
                <a:ea typeface="Arial"/>
                <a:cs typeface="Arial"/>
                <a:sym typeface="Arial"/>
              </a:rPr>
              <a:t>el</a:t>
            </a:r>
            <a:r>
              <a:rPr lang="es-ES" sz="1800" b="0" i="0" u="none" strike="noStrike" dirty="0">
                <a:solidFill>
                  <a:srgbClr val="071322"/>
                </a:solidFill>
                <a:latin typeface="Arial"/>
                <a:ea typeface="Arial"/>
                <a:cs typeface="Arial"/>
                <a:sym typeface="Arial"/>
              </a:rPr>
              <a:t> INDEC en nuestro país sobre una base anual. También un caso particular en el 2020, COVID-19, donde hemos visto y seguido diariamente los casos de infecciones y como los mismos se movían diaria y semanalmente. Otro ejemplo es el calentamiento global en la era post industrial, donde observamos como aumenta la temperatura década tras década. </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Podemos decir que una serie temporal o cronológica es una sucesión de datos medidos en determinados momentos y ordenados cronológicamente.</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Un aspecto importante en series temporales es </a:t>
            </a:r>
            <a:r>
              <a:rPr lang="es-ES" sz="1800" b="1" i="0" u="none" strike="noStrike" dirty="0">
                <a:solidFill>
                  <a:srgbClr val="071322"/>
                </a:solidFill>
                <a:latin typeface="Arial"/>
                <a:ea typeface="Arial"/>
                <a:cs typeface="Arial"/>
                <a:sym typeface="Arial"/>
              </a:rPr>
              <a:t>la Autocorrelación:</a:t>
            </a:r>
            <a:r>
              <a:rPr lang="es-ES" sz="1800" b="0" i="0" u="none" strike="noStrike" dirty="0">
                <a:solidFill>
                  <a:srgbClr val="071322"/>
                </a:solidFill>
                <a:latin typeface="Arial"/>
                <a:ea typeface="Arial"/>
                <a:cs typeface="Arial"/>
                <a:sym typeface="Arial"/>
              </a:rPr>
              <a:t> Los valores de una serie temporal está correlacionada con valores anteriores. Si no existe ningún tipo de correlación, entonces el fenómeno </a:t>
            </a:r>
            <a:r>
              <a:rPr lang="es-ES" sz="1800" b="1" i="0" u="none" strike="noStrike" dirty="0">
                <a:solidFill>
                  <a:srgbClr val="071322"/>
                </a:solidFill>
                <a:latin typeface="Arial"/>
                <a:ea typeface="Arial"/>
                <a:cs typeface="Arial"/>
                <a:sym typeface="Arial"/>
              </a:rPr>
              <a:t>NO</a:t>
            </a:r>
            <a:r>
              <a:rPr lang="es-ES" sz="1800" b="0" i="0" u="none" strike="noStrike" dirty="0">
                <a:solidFill>
                  <a:srgbClr val="071322"/>
                </a:solidFill>
                <a:latin typeface="Arial"/>
                <a:ea typeface="Arial"/>
                <a:cs typeface="Arial"/>
                <a:sym typeface="Arial"/>
              </a:rPr>
              <a:t> puede ser modelado como una serie de tiempo.</a:t>
            </a:r>
            <a:endParaRPr dirty="0"/>
          </a:p>
        </p:txBody>
      </p:sp>
      <p:sp>
        <p:nvSpPr>
          <p:cNvPr id="107" name="Google Shape;10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Veamos un ejemplo de ACF y PACF para modelos SARIMA</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800" b="0" i="0" u="none" strike="noStrike" dirty="0">
                <a:solidFill>
                  <a:srgbClr val="071322"/>
                </a:solidFill>
                <a:latin typeface="Arial"/>
                <a:ea typeface="Arial"/>
                <a:cs typeface="Arial"/>
                <a:sym typeface="Arial"/>
              </a:rPr>
              <a:t>Las series de tiempo puramente estacionales son raras y, por lo general, tenemos que mezclar la parte estacional con la parte no estacional.</a:t>
            </a:r>
            <a:endParaRPr lang="es-ES" sz="1800" b="0" dirty="0"/>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Estos modelos mixtos se denominan SARIMA (p, d, q) x (P, D, Q) _S, las letras minúsculas denotan los órdenes de los componentes no estacionales y las letras mayúsculas se refieren a los componentes estacionales. </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Veamos el ejemplo a derecha donde tenemos un modelo mixto. Aquí vemos el ACF y PACF del modelo con un parámetro AR estacional de 0,8 y un parámetro MA no estacional de -0.5. Este tipo de relaciones de correlación, aunque idealizadas aquí, se ven típicamente con datos estacionales.</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Primero, enfóquese en los </a:t>
            </a:r>
            <a:r>
              <a:rPr lang="es-ES" sz="1800" b="0" i="0" u="none" strike="noStrike" dirty="0" err="1">
                <a:solidFill>
                  <a:srgbClr val="071322"/>
                </a:solidFill>
                <a:latin typeface="Arial"/>
                <a:ea typeface="Arial"/>
                <a:cs typeface="Arial"/>
                <a:sym typeface="Arial"/>
              </a:rPr>
              <a:t>lags</a:t>
            </a:r>
            <a:r>
              <a:rPr lang="es-ES" sz="1800" b="0" i="0" u="none" strike="noStrike" dirty="0">
                <a:solidFill>
                  <a:srgbClr val="071322"/>
                </a:solidFill>
                <a:latin typeface="Arial"/>
                <a:ea typeface="Arial"/>
                <a:cs typeface="Arial"/>
                <a:sym typeface="Arial"/>
              </a:rPr>
              <a:t>, 12, 24, 36, 48. Tenga en cuenta que las colas de ACF y PACF se cortan en el retraso 12. Esto indica que se necesita el componente AR estacional.</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Luego, concéntrese en los </a:t>
            </a:r>
            <a:r>
              <a:rPr lang="es-ES" sz="1800" b="0" i="0" u="none" strike="noStrike" dirty="0" err="1">
                <a:solidFill>
                  <a:srgbClr val="071322"/>
                </a:solidFill>
                <a:latin typeface="Arial"/>
                <a:ea typeface="Arial"/>
                <a:cs typeface="Arial"/>
                <a:sym typeface="Arial"/>
              </a:rPr>
              <a:t>lags</a:t>
            </a:r>
            <a:r>
              <a:rPr lang="es-ES" sz="1800" b="0" i="0" u="none" strike="noStrike" dirty="0">
                <a:solidFill>
                  <a:srgbClr val="071322"/>
                </a:solidFill>
                <a:latin typeface="Arial"/>
                <a:ea typeface="Arial"/>
                <a:cs typeface="Arial"/>
                <a:sym typeface="Arial"/>
              </a:rPr>
              <a:t>, 1, 2, 3, 4, 5. El ACF corta en el </a:t>
            </a:r>
            <a:r>
              <a:rPr lang="es-ES" sz="1800" b="0" i="0" u="none" strike="noStrike" dirty="0" err="1">
                <a:solidFill>
                  <a:srgbClr val="071322"/>
                </a:solidFill>
                <a:latin typeface="Arial"/>
                <a:ea typeface="Arial"/>
                <a:cs typeface="Arial"/>
                <a:sym typeface="Arial"/>
              </a:rPr>
              <a:t>lag</a:t>
            </a:r>
            <a:r>
              <a:rPr lang="es-ES" sz="1800" b="0" i="0" u="none" strike="noStrike" dirty="0">
                <a:solidFill>
                  <a:srgbClr val="071322"/>
                </a:solidFill>
                <a:latin typeface="Arial"/>
                <a:ea typeface="Arial"/>
                <a:cs typeface="Arial"/>
                <a:sym typeface="Arial"/>
              </a:rPr>
              <a:t> 1 y el PACF va disminuyendo. Esto indica que se necesita el componente MA no estacional.</a:t>
            </a:r>
            <a:endParaRPr b="0" dirty="0"/>
          </a:p>
          <a:p>
            <a:pPr marL="0" lvl="0" indent="0" algn="l" rtl="0">
              <a:spcBef>
                <a:spcPts val="0"/>
              </a:spcBef>
              <a:spcAft>
                <a:spcPts val="0"/>
              </a:spcAft>
              <a:buNone/>
            </a:pPr>
            <a:br>
              <a:rPr lang="es-ES" b="0" dirty="0"/>
            </a:br>
            <a:endParaRPr b="0" dirty="0"/>
          </a:p>
          <a:p>
            <a:pPr marL="0" lvl="0" indent="0" algn="l" rtl="0">
              <a:spcBef>
                <a:spcPts val="0"/>
              </a:spcBef>
              <a:spcAft>
                <a:spcPts val="0"/>
              </a:spcAft>
              <a:buNone/>
            </a:pPr>
            <a:br>
              <a:rPr lang="es-ES" dirty="0"/>
            </a:br>
            <a:endParaRPr dirty="0"/>
          </a:p>
        </p:txBody>
      </p:sp>
      <p:sp>
        <p:nvSpPr>
          <p:cNvPr id="276" name="Google Shape;27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07af38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607af38c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sz="1400"/>
              <a:t>Por razones de completitud pero fuera de la cobertura de esta exposición y, a modo introductorio; mencionamos las series de fourier para el análisis de series de tiempo.</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Las Series de Fourier se apoyan en el concepto de cambiar el dominio de análisis del problema que es, generalmente, valor de una variable en función del tiempo. El nuevo dominio pasa a ser la amplitud en función de la frecuencia, es decir, el </a:t>
            </a:r>
            <a:r>
              <a:rPr lang="es-ES" sz="1400" b="1"/>
              <a:t>espectro</a:t>
            </a:r>
            <a:r>
              <a:rPr lang="es-ES" sz="1400"/>
              <a:t>.</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A modo de ejemplo simple para lograr la intuición, imaginemos la función sinusoidal </a:t>
            </a:r>
            <a:r>
              <a:rPr lang="es-ES" sz="1400" b="1"/>
              <a:t>A.sin(ω.t)</a:t>
            </a:r>
            <a:r>
              <a:rPr lang="es-ES" sz="1400"/>
              <a:t>. Esta es representada como una onda en el dominio de amplitud A (valor máximo en Y) en función del tiempo t con cierta frecuencia ω. Pero si supiéramos que se trata de una sinusoide, podríamos captar toda la información de la función solo con los valores característicos A y ω.</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Podríamos, en un gráfico de amplitud en función de la frecuencia, solo graficar un A constante para una ω determinada. Es decir, solo un punto.</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Cualquier función puede ser descompuesta en sus componentes sinusoidales de diferentes amplitudes y frecuencias. Entonces, cualquier función, pasada por el correspondiente proceso de descomposición, puede convertirse en un grupos de datos que representen sus amplitudes y frecuencias.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Dado que las tendencias son de largo plazo, estas quedarán identificadas con los puntos de menor frecuencia, los ciclos con los de media y el ruido con las altas frecuencias.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Así la capacidad de filtrar surge de eliminar, tal como si fueran outliers, los puntos de alta frecuencia y baja amplitud y quedarse con los de gran amplitud (componentes significativas).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s-ES" sz="1400"/>
              <a:t>El proceso de descomposición es reversible y de esta forma la función puede ser reconstruida habiendo filtrado el ruido de manera muy eficiente.</a:t>
            </a:r>
            <a:endParaRPr sz="1400"/>
          </a:p>
        </p:txBody>
      </p:sp>
      <p:sp>
        <p:nvSpPr>
          <p:cNvPr id="296" name="Google Shape;296;g10607af38c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27</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788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607af38ce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607af38ce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10607af38ce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28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29</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9924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dirty="0"/>
              <a:t>Hemos finalizado con esta serie de videos, repasemos lo visto:</a:t>
            </a:r>
          </a:p>
          <a:p>
            <a:pPr marL="171450" lvl="0" indent="-171450" algn="l" rtl="0">
              <a:spcBef>
                <a:spcPts val="0"/>
              </a:spcBef>
              <a:spcAft>
                <a:spcPts val="0"/>
              </a:spcAft>
              <a:buFontTx/>
              <a:buChar char="-"/>
            </a:pPr>
            <a:r>
              <a:rPr lang="es-ES" dirty="0"/>
              <a:t>Concepto de serie de tiempo y cuales son sus componentes</a:t>
            </a:r>
          </a:p>
          <a:p>
            <a:pPr marL="171450" lvl="0" indent="-171450" algn="l" rtl="0">
              <a:spcBef>
                <a:spcPts val="0"/>
              </a:spcBef>
              <a:spcAft>
                <a:spcPts val="0"/>
              </a:spcAft>
              <a:buFontTx/>
              <a:buChar char="-"/>
            </a:pPr>
            <a:r>
              <a:rPr lang="es-ES" dirty="0"/>
              <a:t>Para que utilizamos series de tiempo</a:t>
            </a:r>
          </a:p>
          <a:p>
            <a:pPr marL="171450" lvl="0" indent="-171450" algn="l" rtl="0">
              <a:spcBef>
                <a:spcPts val="0"/>
              </a:spcBef>
              <a:spcAft>
                <a:spcPts val="0"/>
              </a:spcAft>
              <a:buFontTx/>
              <a:buChar char="-"/>
            </a:pPr>
            <a:r>
              <a:rPr lang="es-ES" dirty="0"/>
              <a:t>Modelos ARMA, ARIMA, SARIMA</a:t>
            </a:r>
          </a:p>
          <a:p>
            <a:pPr marL="171450" lvl="0" indent="-171450" algn="l" rtl="0">
              <a:spcBef>
                <a:spcPts val="0"/>
              </a:spcBef>
              <a:spcAft>
                <a:spcPts val="0"/>
              </a:spcAft>
              <a:buFontTx/>
              <a:buChar char="-"/>
            </a:pPr>
            <a:r>
              <a:rPr lang="es-ES" dirty="0"/>
              <a:t>Como realizar proyecciones con estos modelos</a:t>
            </a:r>
          </a:p>
          <a:p>
            <a:pPr marL="171450" lvl="0" indent="-171450" algn="l" rtl="0">
              <a:spcBef>
                <a:spcPts val="0"/>
              </a:spcBef>
              <a:spcAft>
                <a:spcPts val="0"/>
              </a:spcAft>
              <a:buFontTx/>
              <a:buChar char="-"/>
            </a:pPr>
            <a:r>
              <a:rPr lang="es-ES" dirty="0"/>
              <a:t>Introducción a series de Fourier</a:t>
            </a:r>
          </a:p>
          <a:p>
            <a:pPr marL="171450" lvl="0" indent="-171450" algn="l" rtl="0">
              <a:spcBef>
                <a:spcPts val="0"/>
              </a:spcBef>
              <a:spcAft>
                <a:spcPts val="0"/>
              </a:spcAft>
              <a:buFontTx/>
              <a:buChar char="-"/>
            </a:pPr>
            <a:endParaRPr lang="es-ES" dirty="0"/>
          </a:p>
          <a:p>
            <a:pPr marL="171450" lvl="0" indent="-171450" algn="l" rtl="0">
              <a:spcBef>
                <a:spcPts val="0"/>
              </a:spcBef>
              <a:spcAft>
                <a:spcPts val="0"/>
              </a:spcAft>
              <a:buFontTx/>
              <a:buChar char="-"/>
            </a:pPr>
            <a:r>
              <a:rPr lang="es-ES" dirty="0"/>
              <a:t>Dejamos a continuación la bibliografía utilizada, la presentación y la notebook utilizada para presentar este tema.</a:t>
            </a:r>
          </a:p>
          <a:p>
            <a:pPr marL="171450" lvl="0" indent="-171450" algn="l" rtl="0">
              <a:spcBef>
                <a:spcPts val="0"/>
              </a:spcBef>
              <a:spcAft>
                <a:spcPts val="0"/>
              </a:spcAft>
              <a:buFontTx/>
              <a:buChar char="-"/>
            </a:pPr>
            <a:endParaRPr lang="es-ES" dirty="0"/>
          </a:p>
          <a:p>
            <a:pPr marL="171450" lvl="0" indent="-171450" algn="l" rtl="0">
              <a:spcBef>
                <a:spcPts val="0"/>
              </a:spcBef>
              <a:spcAft>
                <a:spcPts val="0"/>
              </a:spcAft>
              <a:buFontTx/>
              <a:buChar char="-"/>
            </a:pPr>
            <a:r>
              <a:rPr lang="es-ES" dirty="0"/>
              <a:t>Gracias!!!</a:t>
            </a:r>
          </a:p>
          <a:p>
            <a:pPr marL="171450" lvl="0" indent="-171450" algn="l" rtl="0">
              <a:spcBef>
                <a:spcPts val="0"/>
              </a:spcBef>
              <a:spcAft>
                <a:spcPts val="0"/>
              </a:spcAft>
              <a:buFontTx/>
              <a:buChar char="-"/>
            </a:pPr>
            <a:endParaRPr lang="es-ES" dirty="0"/>
          </a:p>
          <a:p>
            <a:pPr marL="171450" lvl="0" indent="-171450" algn="l" rtl="0">
              <a:spcBef>
                <a:spcPts val="0"/>
              </a:spcBef>
              <a:spcAft>
                <a:spcPts val="0"/>
              </a:spcAft>
              <a:buFontTx/>
              <a:buChar char="-"/>
            </a:pPr>
            <a:endParaRPr lang="es-ES" dirty="0"/>
          </a:p>
        </p:txBody>
      </p:sp>
      <p:sp>
        <p:nvSpPr>
          <p:cNvPr id="289" name="Google Shape;2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332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1" i="0" u="none" strike="noStrike" dirty="0">
                <a:solidFill>
                  <a:srgbClr val="4A86E8"/>
                </a:solidFill>
                <a:latin typeface="Arial"/>
                <a:ea typeface="Arial"/>
                <a:cs typeface="Arial"/>
                <a:sym typeface="Arial"/>
              </a:rPr>
              <a:t>1-INTRODUCCIÓN (30 segundos)</a:t>
            </a:r>
            <a:endParaRPr b="0" dirty="0"/>
          </a:p>
          <a:p>
            <a:pPr marL="0" lvl="0" indent="0" algn="l" rtl="0">
              <a:spcBef>
                <a:spcPts val="0"/>
              </a:spcBef>
              <a:spcAft>
                <a:spcPts val="0"/>
              </a:spcAft>
              <a:buNone/>
            </a:pPr>
            <a:r>
              <a:rPr lang="es-ES" b="0" dirty="0"/>
              <a:t>[CLARA]</a:t>
            </a:r>
            <a:br>
              <a:rPr lang="es-ES" b="0" dirty="0"/>
            </a:br>
            <a:r>
              <a:rPr lang="es-ES" sz="1800" b="0" i="0" u="none" strike="noStrike" dirty="0">
                <a:solidFill>
                  <a:srgbClr val="071322"/>
                </a:solidFill>
                <a:latin typeface="Arial"/>
                <a:ea typeface="Arial"/>
                <a:cs typeface="Arial"/>
                <a:sym typeface="Arial"/>
              </a:rPr>
              <a:t>Hola! Somos Clara y Antonio, estudiantes de la Maestría de Data </a:t>
            </a:r>
            <a:r>
              <a:rPr lang="es-ES" sz="1800" b="0" i="0" u="none" strike="noStrike" dirty="0" err="1">
                <a:solidFill>
                  <a:srgbClr val="071322"/>
                </a:solidFill>
                <a:latin typeface="Arial"/>
                <a:ea typeface="Arial"/>
                <a:cs typeface="Arial"/>
                <a:sym typeface="Arial"/>
              </a:rPr>
              <a:t>Mining</a:t>
            </a:r>
            <a:r>
              <a:rPr lang="es-ES" sz="1800" b="0" i="0" u="none" strike="noStrike" dirty="0">
                <a:solidFill>
                  <a:srgbClr val="071322"/>
                </a:solidFill>
                <a:latin typeface="Arial"/>
                <a:ea typeface="Arial"/>
                <a:cs typeface="Arial"/>
                <a:sym typeface="Arial"/>
              </a:rPr>
              <a:t> de la UBA.</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En esta serie de  vídeos queremos introducir el concepto de series de tiempo, sus </a:t>
            </a:r>
            <a:r>
              <a:rPr lang="es-ES" sz="1800" dirty="0">
                <a:solidFill>
                  <a:srgbClr val="071322"/>
                </a:solidFill>
                <a:latin typeface="Arial"/>
                <a:ea typeface="Arial"/>
                <a:cs typeface="Arial"/>
                <a:sym typeface="Arial"/>
              </a:rPr>
              <a:t>características</a:t>
            </a:r>
            <a:r>
              <a:rPr lang="es-ES" sz="1800" b="0" i="0" u="none" strike="noStrike" dirty="0">
                <a:solidFill>
                  <a:srgbClr val="071322"/>
                </a:solidFill>
                <a:latin typeface="Arial"/>
                <a:ea typeface="Arial"/>
                <a:cs typeface="Arial"/>
                <a:sym typeface="Arial"/>
              </a:rPr>
              <a:t>, d</a:t>
            </a:r>
            <a:r>
              <a:rPr lang="es-ES" sz="1800" dirty="0">
                <a:solidFill>
                  <a:srgbClr val="071322"/>
                </a:solidFill>
                <a:latin typeface="Arial"/>
                <a:ea typeface="Arial"/>
                <a:cs typeface="Arial"/>
                <a:sym typeface="Arial"/>
              </a:rPr>
              <a:t>ó</a:t>
            </a:r>
            <a:r>
              <a:rPr lang="es-ES" sz="1800" b="0" i="0" u="none" strike="noStrike" dirty="0">
                <a:solidFill>
                  <a:srgbClr val="071322"/>
                </a:solidFill>
                <a:latin typeface="Arial"/>
                <a:ea typeface="Arial"/>
                <a:cs typeface="Arial"/>
                <a:sym typeface="Arial"/>
              </a:rPr>
              <a:t>nde se aplican y sus particularidades. En el camino veremos a su vez algunas aplicaciones prácticas. </a:t>
            </a: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lang="es-419"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b="0" dirty="0"/>
              <a:t>[ANTONIO]</a:t>
            </a:r>
            <a:endParaRPr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dirty="0">
                <a:solidFill>
                  <a:srgbClr val="071322"/>
                </a:solidFill>
                <a:latin typeface="Arial"/>
                <a:ea typeface="Arial"/>
                <a:cs typeface="Arial"/>
                <a:sym typeface="Arial"/>
              </a:rPr>
              <a:t>Mostraremos aplicaciones mediante código </a:t>
            </a:r>
            <a:r>
              <a:rPr lang="es-ES" sz="1800" b="0" i="0" u="none" strike="noStrike" dirty="0">
                <a:solidFill>
                  <a:srgbClr val="071322"/>
                </a:solidFill>
                <a:latin typeface="Arial"/>
                <a:ea typeface="Arial"/>
                <a:cs typeface="Arial"/>
                <a:sym typeface="Arial"/>
              </a:rPr>
              <a:t>en lenguaje r y utilizaremos la librer</a:t>
            </a:r>
            <a:r>
              <a:rPr lang="es-ES" sz="1800" dirty="0">
                <a:solidFill>
                  <a:srgbClr val="071322"/>
                </a:solidFill>
                <a:latin typeface="Arial"/>
                <a:ea typeface="Arial"/>
                <a:cs typeface="Arial"/>
                <a:sym typeface="Arial"/>
              </a:rPr>
              <a:t>í</a:t>
            </a:r>
            <a:r>
              <a:rPr lang="es-ES" sz="1800" b="0" i="0" u="none" strike="noStrike" dirty="0">
                <a:solidFill>
                  <a:srgbClr val="071322"/>
                </a:solidFill>
                <a:latin typeface="Arial"/>
                <a:ea typeface="Arial"/>
                <a:cs typeface="Arial"/>
                <a:sym typeface="Arial"/>
              </a:rPr>
              <a:t>a ASTSA.</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Al finalizar esta serie de vid</a:t>
            </a:r>
            <a:r>
              <a:rPr lang="es-ES" sz="1800" dirty="0">
                <a:solidFill>
                  <a:srgbClr val="071322"/>
                </a:solidFill>
                <a:latin typeface="Arial"/>
                <a:ea typeface="Arial"/>
                <a:cs typeface="Arial"/>
                <a:sym typeface="Arial"/>
              </a:rPr>
              <a:t>eos, entenderemos</a:t>
            </a:r>
            <a:r>
              <a:rPr lang="es-ES" sz="1800" b="0" i="0" u="none" strike="noStrike" dirty="0">
                <a:solidFill>
                  <a:srgbClr val="071322"/>
                </a:solidFill>
                <a:latin typeface="Arial"/>
                <a:ea typeface="Arial"/>
                <a:cs typeface="Arial"/>
                <a:sym typeface="Arial"/>
              </a:rPr>
              <a:t> qu</a:t>
            </a:r>
            <a:r>
              <a:rPr lang="es-ES" sz="1800" dirty="0">
                <a:solidFill>
                  <a:srgbClr val="071322"/>
                </a:solidFill>
                <a:latin typeface="Arial"/>
                <a:ea typeface="Arial"/>
                <a:cs typeface="Arial"/>
                <a:sym typeface="Arial"/>
              </a:rPr>
              <a:t>é</a:t>
            </a:r>
            <a:r>
              <a:rPr lang="es-ES" sz="1800" b="0" i="0" u="none" strike="noStrike" dirty="0">
                <a:solidFill>
                  <a:srgbClr val="071322"/>
                </a:solidFill>
                <a:latin typeface="Arial"/>
                <a:ea typeface="Arial"/>
                <a:cs typeface="Arial"/>
                <a:sym typeface="Arial"/>
              </a:rPr>
              <a:t> es una serie de tiempo y sabremos cómo aplicar modelos ARMA, ARIMA y SARIMA.</a:t>
            </a:r>
            <a:endParaRPr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sz="1800" dirty="0">
              <a:solidFill>
                <a:srgbClr val="071322"/>
              </a:solidFill>
              <a:latin typeface="Arial"/>
              <a:ea typeface="Arial"/>
              <a:cs typeface="Arial"/>
              <a:sym typeface="Arial"/>
            </a:endParaRPr>
          </a:p>
          <a:p>
            <a:pPr marL="0" lvl="0" indent="0" algn="l" rtl="0">
              <a:spcBef>
                <a:spcPts val="0"/>
              </a:spcBef>
              <a:spcAft>
                <a:spcPts val="0"/>
              </a:spcAft>
              <a:buNone/>
            </a:pPr>
            <a:r>
              <a:rPr lang="es-ES" sz="1800" dirty="0">
                <a:solidFill>
                  <a:srgbClr val="071322"/>
                </a:solidFill>
                <a:latin typeface="Arial"/>
                <a:ea typeface="Arial"/>
                <a:cs typeface="Arial"/>
                <a:sym typeface="Arial"/>
              </a:rPr>
              <a:t>Asimismo, introduciremos una noción de Series de Fourier.</a:t>
            </a:r>
            <a:endParaRPr sz="1800" dirty="0">
              <a:solidFill>
                <a:srgbClr val="071322"/>
              </a:solidFill>
              <a:latin typeface="Arial"/>
              <a:ea typeface="Arial"/>
              <a:cs typeface="Arial"/>
              <a:sym typeface="Arial"/>
            </a:endParaRPr>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Vamos a ello!</a:t>
            </a:r>
            <a:endParaRPr b="0" dirty="0"/>
          </a:p>
          <a:p>
            <a:pPr marL="0" lvl="0" indent="0" algn="l" rtl="0">
              <a:spcBef>
                <a:spcPts val="0"/>
              </a:spcBef>
              <a:spcAft>
                <a:spcPts val="0"/>
              </a:spcAft>
              <a:buNone/>
            </a:pPr>
            <a:br>
              <a:rPr lang="es-ES" dirty="0"/>
            </a:br>
            <a:endParaRPr dirty="0"/>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32</a:t>
            </a:fld>
            <a:endParaRPr/>
          </a:p>
        </p:txBody>
      </p:sp>
    </p:spTree>
    <p:extLst>
      <p:ext uri="{BB962C8B-B14F-4D97-AF65-F5344CB8AC3E}">
        <p14:creationId xmlns:p14="http://schemas.microsoft.com/office/powerpoint/2010/main" val="279507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[ANTONIO]</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Hablemos ahora de sus características:</a:t>
            </a:r>
            <a:endParaRPr b="0" dirty="0"/>
          </a:p>
          <a:p>
            <a:pPr marL="228600" lvl="0" indent="-114300" algn="l" rtl="0">
              <a:spcBef>
                <a:spcPts val="1500"/>
              </a:spcBef>
              <a:spcAft>
                <a:spcPts val="0"/>
              </a:spcAft>
              <a:buClr>
                <a:srgbClr val="071322"/>
              </a:buClr>
              <a:buSzPts val="1800"/>
              <a:buFont typeface="Arial"/>
              <a:buChar char="•"/>
            </a:pPr>
            <a:r>
              <a:rPr lang="es-ES" sz="1800" b="1" i="0" u="sng" strike="noStrike" dirty="0">
                <a:solidFill>
                  <a:srgbClr val="071322"/>
                </a:solidFill>
                <a:latin typeface="Arial"/>
                <a:ea typeface="Arial"/>
                <a:cs typeface="Arial"/>
                <a:sym typeface="Arial"/>
                <a:hlinkClick r:id="rId3">
                  <a:extLst>
                    <a:ext uri="{A12FA001-AC4F-418D-AE19-62706E023703}">
                      <ahyp:hlinkClr xmlns:ahyp="http://schemas.microsoft.com/office/drawing/2018/hyperlinkcolor" val="tx"/>
                    </a:ext>
                  </a:extLst>
                </a:hlinkClick>
              </a:rPr>
              <a:t>Tendencia secular</a:t>
            </a:r>
            <a:r>
              <a:rPr lang="es-ES" sz="1800" b="1" i="0" u="none" strike="noStrike" dirty="0">
                <a:solidFill>
                  <a:srgbClr val="071322"/>
                </a:solidFill>
                <a:latin typeface="Arial"/>
                <a:ea typeface="Arial"/>
                <a:cs typeface="Arial"/>
                <a:sym typeface="Arial"/>
              </a:rPr>
              <a:t> o </a:t>
            </a:r>
            <a:r>
              <a:rPr lang="es-ES" sz="1800" b="1" i="0" u="sng" strike="noStrike" dirty="0">
                <a:solidFill>
                  <a:srgbClr val="071322"/>
                </a:solidFill>
                <a:latin typeface="Arial"/>
                <a:ea typeface="Arial"/>
                <a:cs typeface="Arial"/>
                <a:sym typeface="Arial"/>
                <a:hlinkClick r:id="rId4">
                  <a:extLst>
                    <a:ext uri="{A12FA001-AC4F-418D-AE19-62706E023703}">
                      <ahyp:hlinkClr xmlns:ahyp="http://schemas.microsoft.com/office/drawing/2018/hyperlinkcolor" val="tx"/>
                    </a:ext>
                  </a:extLst>
                </a:hlinkClick>
              </a:rPr>
              <a:t>regular</a:t>
            </a:r>
            <a:r>
              <a:rPr lang="es-ES" sz="1800" b="0" i="0" u="none" strike="noStrike" dirty="0">
                <a:solidFill>
                  <a:srgbClr val="071322"/>
                </a:solidFill>
                <a:latin typeface="Arial"/>
                <a:ea typeface="Arial"/>
                <a:cs typeface="Arial"/>
                <a:sym typeface="Arial"/>
              </a:rPr>
              <a:t>, que indica la marcha general y persistente del fenómeno observado, es una componente de la serie que refleja la evolución a largo plazo. Por ejemplo, el uso creciente de Internet en la sociedad, independientemente de que en un mes concreto en un país, por determinadas causas, haya una baja en la utilización de Internet. Otro ejemplo ya mencionado es el calentamiento global en las </a:t>
            </a:r>
            <a:r>
              <a:rPr lang="es-ES" sz="1800" dirty="0">
                <a:solidFill>
                  <a:srgbClr val="071322"/>
                </a:solidFill>
                <a:latin typeface="Arial"/>
                <a:ea typeface="Arial"/>
                <a:cs typeface="Arial"/>
                <a:sym typeface="Arial"/>
              </a:rPr>
              <a:t>últimas</a:t>
            </a:r>
            <a:r>
              <a:rPr lang="es-ES" sz="1800" b="0" i="0" u="none" strike="noStrike" dirty="0">
                <a:solidFill>
                  <a:srgbClr val="071322"/>
                </a:solidFill>
                <a:latin typeface="Arial"/>
                <a:ea typeface="Arial"/>
                <a:cs typeface="Arial"/>
                <a:sym typeface="Arial"/>
              </a:rPr>
              <a:t> </a:t>
            </a:r>
            <a:r>
              <a:rPr lang="es-ES" sz="1800" dirty="0">
                <a:solidFill>
                  <a:srgbClr val="071322"/>
                </a:solidFill>
                <a:latin typeface="Arial"/>
                <a:ea typeface="Arial"/>
                <a:cs typeface="Arial"/>
                <a:sym typeface="Arial"/>
              </a:rPr>
              <a:t>décadas</a:t>
            </a:r>
          </a:p>
          <a:p>
            <a:pPr marL="228600" lvl="0" indent="-114300" algn="l" rtl="0">
              <a:spcBef>
                <a:spcPts val="1500"/>
              </a:spcBef>
              <a:spcAft>
                <a:spcPts val="0"/>
              </a:spcAft>
              <a:buClr>
                <a:srgbClr val="071322"/>
              </a:buClr>
              <a:buSzPts val="1800"/>
              <a:buFont typeface="Arial"/>
              <a:buChar char="•"/>
            </a:pPr>
            <a:endParaRPr b="0" dirty="0"/>
          </a:p>
          <a:p>
            <a:pPr marL="228600" lvl="0" indent="-76200" algn="l" rtl="0">
              <a:spcBef>
                <a:spcPts val="700"/>
              </a:spcBef>
              <a:spcAft>
                <a:spcPts val="0"/>
              </a:spcAft>
              <a:buClr>
                <a:schemeClr val="dk1"/>
              </a:buClr>
              <a:buSzPts val="1200"/>
              <a:buFont typeface="Arial"/>
              <a:buChar char="•"/>
            </a:pPr>
            <a:r>
              <a:rPr lang="es-ES" sz="1800" b="1" i="0" u="sng" strike="noStrike" dirty="0">
                <a:solidFill>
                  <a:srgbClr val="071322"/>
                </a:solidFill>
                <a:latin typeface="Arial"/>
                <a:ea typeface="Arial"/>
                <a:cs typeface="Arial"/>
                <a:sym typeface="Arial"/>
                <a:hlinkClick r:id="rId5">
                  <a:extLst>
                    <a:ext uri="{A12FA001-AC4F-418D-AE19-62706E023703}">
                      <ahyp:hlinkClr xmlns:ahyp="http://schemas.microsoft.com/office/drawing/2018/hyperlinkcolor" val="tx"/>
                    </a:ext>
                  </a:extLst>
                </a:hlinkClick>
              </a:rPr>
              <a:t>Variación estacional</a:t>
            </a:r>
            <a:r>
              <a:rPr lang="es-ES" sz="1800" b="1" i="0" u="none" strike="noStrike" dirty="0">
                <a:solidFill>
                  <a:srgbClr val="071322"/>
                </a:solidFill>
                <a:latin typeface="Arial"/>
                <a:ea typeface="Arial"/>
                <a:cs typeface="Arial"/>
                <a:sym typeface="Arial"/>
              </a:rPr>
              <a:t> o </a:t>
            </a:r>
            <a:r>
              <a:rPr lang="es-ES" sz="1800" b="1" i="0" u="sng" strike="noStrike" dirty="0">
                <a:solidFill>
                  <a:srgbClr val="071322"/>
                </a:solidFill>
                <a:latin typeface="Arial"/>
                <a:ea typeface="Arial"/>
                <a:cs typeface="Arial"/>
                <a:sym typeface="Arial"/>
                <a:hlinkClick r:id="rId6">
                  <a:extLst>
                    <a:ext uri="{A12FA001-AC4F-418D-AE19-62706E023703}">
                      <ahyp:hlinkClr xmlns:ahyp="http://schemas.microsoft.com/office/drawing/2018/hyperlinkcolor" val="tx"/>
                    </a:ext>
                  </a:extLst>
                </a:hlinkClick>
              </a:rPr>
              <a:t>variación cíclica regular</a:t>
            </a:r>
            <a:r>
              <a:rPr lang="es-ES" sz="1800" b="1" i="0" u="none" strike="noStrike" dirty="0">
                <a:solidFill>
                  <a:srgbClr val="071322"/>
                </a:solidFill>
                <a:latin typeface="Arial"/>
                <a:ea typeface="Arial"/>
                <a:cs typeface="Arial"/>
                <a:sym typeface="Arial"/>
              </a:rPr>
              <a:t>,</a:t>
            </a:r>
            <a:r>
              <a:rPr lang="es-ES" sz="1800" b="0" i="0" u="none" strike="noStrike" dirty="0">
                <a:solidFill>
                  <a:srgbClr val="071322"/>
                </a:solidFill>
                <a:latin typeface="Arial"/>
                <a:ea typeface="Arial"/>
                <a:cs typeface="Arial"/>
                <a:sym typeface="Arial"/>
              </a:rPr>
              <a:t> es el movimiento periódico de corto plazo. Se trata de una componente causal debida a la influencia de ciertos fenómenos que se repiten de manera periódica en un año (como las estaciones), una semana (puede ser los fines de semana) o un día (las horas pico) o cualquier otro período. </a:t>
            </a:r>
            <a:r>
              <a:rPr lang="es-ES" sz="1800" dirty="0">
                <a:solidFill>
                  <a:srgbClr val="071322"/>
                </a:solidFill>
                <a:latin typeface="Arial"/>
                <a:ea typeface="Arial"/>
                <a:cs typeface="Arial"/>
                <a:sym typeface="Arial"/>
              </a:rPr>
              <a:t>Capta las</a:t>
            </a:r>
            <a:r>
              <a:rPr lang="es-ES" sz="1800" b="0" i="0" u="none" strike="noStrike" dirty="0">
                <a:solidFill>
                  <a:srgbClr val="071322"/>
                </a:solidFill>
                <a:latin typeface="Arial"/>
                <a:ea typeface="Arial"/>
                <a:cs typeface="Arial"/>
                <a:sym typeface="Arial"/>
              </a:rPr>
              <a:t> oscilaciones que se producen en esos períodos de repetición. Por ejemplo podemos ver en el grafico, el tráfico en la autopista que reporta picos durante determinadas franjas horarias y </a:t>
            </a:r>
            <a:r>
              <a:rPr lang="es-ES" sz="1800" dirty="0">
                <a:solidFill>
                  <a:srgbClr val="071322"/>
                </a:solidFill>
                <a:latin typeface="Arial"/>
                <a:ea typeface="Arial"/>
                <a:cs typeface="Arial"/>
                <a:sym typeface="Arial"/>
              </a:rPr>
              <a:t>días.</a:t>
            </a:r>
            <a:br>
              <a:rPr lang="es-ES" b="0" dirty="0"/>
            </a:br>
            <a:endParaRPr lang="es-ES" b="0" dirty="0"/>
          </a:p>
          <a:p>
            <a:pPr marL="228600" lvl="0" indent="-76200" algn="l" rtl="0">
              <a:spcBef>
                <a:spcPts val="700"/>
              </a:spcBef>
              <a:spcAft>
                <a:spcPts val="0"/>
              </a:spcAft>
              <a:buClr>
                <a:schemeClr val="dk1"/>
              </a:buClr>
              <a:buSzPts val="1200"/>
              <a:buFont typeface="Arial"/>
              <a:buChar char="•"/>
            </a:pPr>
            <a:r>
              <a:rPr lang="es-ES" b="0" dirty="0"/>
              <a:t>Observemos ahora el grafico a su derecha para entender mejor que implica es </a:t>
            </a:r>
            <a:r>
              <a:rPr lang="es-ES" sz="1800" b="0" i="0" u="none" strike="noStrike" dirty="0">
                <a:solidFill>
                  <a:srgbClr val="071322"/>
                </a:solidFill>
                <a:latin typeface="Arial"/>
                <a:ea typeface="Arial"/>
                <a:cs typeface="Arial"/>
                <a:sym typeface="Arial"/>
              </a:rPr>
              <a:t>estacionalidad y qué no.</a:t>
            </a:r>
            <a:endParaRPr b="0" dirty="0"/>
          </a:p>
          <a:p>
            <a:pPr marL="0" lvl="0" indent="0" algn="l" rtl="0">
              <a:spcBef>
                <a:spcPts val="100"/>
              </a:spcBef>
              <a:spcAft>
                <a:spcPts val="0"/>
              </a:spcAft>
              <a:buNone/>
            </a:pPr>
            <a:br>
              <a:rPr lang="es-ES" b="0" dirty="0"/>
            </a:br>
            <a:r>
              <a:rPr lang="es-ES" sz="1800" b="0" i="0" u="none" strike="noStrike" dirty="0">
                <a:solidFill>
                  <a:srgbClr val="071322"/>
                </a:solidFill>
                <a:latin typeface="Arial"/>
                <a:ea typeface="Arial"/>
                <a:cs typeface="Arial"/>
                <a:sym typeface="Arial"/>
              </a:rPr>
              <a:t>Luego tenemos:</a:t>
            </a:r>
            <a:endParaRPr b="0" dirty="0"/>
          </a:p>
          <a:p>
            <a:pPr marL="228600" lvl="0" indent="-114300" algn="l" rtl="0">
              <a:spcBef>
                <a:spcPts val="1500"/>
              </a:spcBef>
              <a:spcAft>
                <a:spcPts val="0"/>
              </a:spcAft>
              <a:buClr>
                <a:srgbClr val="071322"/>
              </a:buClr>
              <a:buSzPts val="1800"/>
              <a:buFont typeface="Arial"/>
              <a:buChar char="•"/>
            </a:pPr>
            <a:r>
              <a:rPr lang="es-ES" sz="1800" b="1" i="0" u="sng" strike="noStrike" dirty="0">
                <a:solidFill>
                  <a:srgbClr val="071322"/>
                </a:solidFill>
                <a:latin typeface="Arial"/>
                <a:ea typeface="Arial"/>
                <a:cs typeface="Arial"/>
                <a:sym typeface="Arial"/>
                <a:hlinkClick r:id="rId7">
                  <a:extLst>
                    <a:ext uri="{A12FA001-AC4F-418D-AE19-62706E023703}">
                      <ahyp:hlinkClr xmlns:ahyp="http://schemas.microsoft.com/office/drawing/2018/hyperlinkcolor" val="tx"/>
                    </a:ext>
                  </a:extLst>
                </a:hlinkClick>
              </a:rPr>
              <a:t>Variación cíclica</a:t>
            </a:r>
            <a:r>
              <a:rPr lang="es-ES" sz="1800" b="1" i="0" u="none" strike="noStrike" dirty="0">
                <a:solidFill>
                  <a:srgbClr val="071322"/>
                </a:solidFill>
                <a:latin typeface="Arial"/>
                <a:ea typeface="Arial"/>
                <a:cs typeface="Arial"/>
                <a:sym typeface="Arial"/>
              </a:rPr>
              <a:t>, </a:t>
            </a:r>
            <a:r>
              <a:rPr lang="es-ES" sz="1800" b="0" i="0" u="none" strike="noStrike" dirty="0">
                <a:solidFill>
                  <a:srgbClr val="071322"/>
                </a:solidFill>
                <a:latin typeface="Arial"/>
                <a:ea typeface="Arial"/>
                <a:cs typeface="Arial"/>
                <a:sym typeface="Arial"/>
              </a:rPr>
              <a:t>el componente de la serie que recoge las oscilaciones periódicas de amplitud superior a un año. Suelen deberse a la alternancia de etapas de prosperidad económica (crestas) con etapas de depresión (valles). Por ejemplo, ciclos económicos, recesiones. El análisis de series temporales nos permite también </a:t>
            </a:r>
            <a:r>
              <a:rPr lang="es-ES" sz="1800" dirty="0">
                <a:solidFill>
                  <a:srgbClr val="071322"/>
                </a:solidFill>
                <a:latin typeface="Arial"/>
                <a:ea typeface="Arial"/>
                <a:cs typeface="Arial"/>
                <a:sym typeface="Arial"/>
              </a:rPr>
              <a:t>realizar segmentaciones identificando tipos de períodos (alza o baja).</a:t>
            </a:r>
            <a:endParaRPr b="0" dirty="0"/>
          </a:p>
          <a:p>
            <a:pPr marL="0" lvl="0" indent="0" algn="l" rtl="0">
              <a:spcBef>
                <a:spcPts val="700"/>
              </a:spcBef>
              <a:spcAft>
                <a:spcPts val="0"/>
              </a:spcAft>
              <a:buNone/>
            </a:pPr>
            <a:br>
              <a:rPr lang="es-ES" b="0" dirty="0"/>
            </a:br>
            <a:br>
              <a:rPr lang="es-ES" b="0" dirty="0"/>
            </a:br>
            <a:r>
              <a:rPr lang="es-ES" sz="1800" b="0" i="0" u="none" strike="noStrike" dirty="0">
                <a:solidFill>
                  <a:srgbClr val="071322"/>
                </a:solidFill>
                <a:latin typeface="Arial"/>
                <a:ea typeface="Arial"/>
                <a:cs typeface="Arial"/>
                <a:sym typeface="Arial"/>
              </a:rPr>
              <a:t>Por último tenemos la: </a:t>
            </a:r>
            <a:endParaRPr b="0" dirty="0"/>
          </a:p>
          <a:p>
            <a:pPr marL="228600" lvl="0" indent="-114300" algn="l" rtl="0">
              <a:spcBef>
                <a:spcPts val="700"/>
              </a:spcBef>
              <a:spcAft>
                <a:spcPts val="0"/>
              </a:spcAft>
              <a:buClr>
                <a:srgbClr val="071322"/>
              </a:buClr>
              <a:buSzPts val="1800"/>
              <a:buFont typeface="Arial"/>
              <a:buChar char="•"/>
            </a:pPr>
            <a:r>
              <a:rPr lang="es-ES" sz="1800" b="1" i="0" u="sng" strike="noStrike" dirty="0">
                <a:solidFill>
                  <a:srgbClr val="071322"/>
                </a:solidFill>
                <a:latin typeface="Arial"/>
                <a:ea typeface="Arial"/>
                <a:cs typeface="Arial"/>
                <a:sym typeface="Arial"/>
                <a:hlinkClick r:id="rId8">
                  <a:extLst>
                    <a:ext uri="{A12FA001-AC4F-418D-AE19-62706E023703}">
                      <ahyp:hlinkClr xmlns:ahyp="http://schemas.microsoft.com/office/drawing/2018/hyperlinkcolor" val="tx"/>
                    </a:ext>
                  </a:extLst>
                </a:hlinkClick>
              </a:rPr>
              <a:t>Variación aleatoria</a:t>
            </a:r>
            <a:r>
              <a:rPr lang="es-ES" sz="1800" b="1" i="0" u="none" strike="noStrike" dirty="0">
                <a:solidFill>
                  <a:srgbClr val="071322"/>
                </a:solidFill>
                <a:latin typeface="Arial"/>
                <a:ea typeface="Arial"/>
                <a:cs typeface="Arial"/>
                <a:sym typeface="Arial"/>
              </a:rPr>
              <a:t> o </a:t>
            </a:r>
            <a:r>
              <a:rPr lang="es-ES" sz="1800" b="1" i="0" u="sng" strike="noStrike" dirty="0">
                <a:solidFill>
                  <a:srgbClr val="071322"/>
                </a:solidFill>
                <a:latin typeface="Arial"/>
                <a:ea typeface="Arial"/>
                <a:cs typeface="Arial"/>
                <a:sym typeface="Arial"/>
                <a:hlinkClick r:id="rId9">
                  <a:extLst>
                    <a:ext uri="{A12FA001-AC4F-418D-AE19-62706E023703}">
                      <ahyp:hlinkClr xmlns:ahyp="http://schemas.microsoft.com/office/drawing/2018/hyperlinkcolor" val="tx"/>
                    </a:ext>
                  </a:extLst>
                </a:hlinkClick>
              </a:rPr>
              <a:t>ruido</a:t>
            </a:r>
            <a:r>
              <a:rPr lang="es-ES" sz="1800" b="1" i="0" u="none" strike="noStrike" dirty="0">
                <a:solidFill>
                  <a:srgbClr val="071322"/>
                </a:solidFill>
                <a:latin typeface="Arial"/>
                <a:ea typeface="Arial"/>
                <a:cs typeface="Arial"/>
                <a:sym typeface="Arial"/>
              </a:rPr>
              <a:t>, accidental, </a:t>
            </a:r>
            <a:r>
              <a:rPr lang="es-ES" sz="1800" b="0" i="0" u="none" strike="noStrike" dirty="0">
                <a:solidFill>
                  <a:srgbClr val="071322"/>
                </a:solidFill>
                <a:latin typeface="Arial"/>
                <a:ea typeface="Arial"/>
                <a:cs typeface="Arial"/>
                <a:sym typeface="Arial"/>
              </a:rPr>
              <a:t>de carácter errático, también denominada </a:t>
            </a:r>
            <a:r>
              <a:rPr lang="es-ES" sz="1800" b="0" i="0" u="sng" strike="noStrike" dirty="0">
                <a:solidFill>
                  <a:srgbClr val="071322"/>
                </a:solidFill>
                <a:latin typeface="Arial"/>
                <a:ea typeface="Arial"/>
                <a:cs typeface="Arial"/>
                <a:sym typeface="Arial"/>
                <a:hlinkClick r:id="rId10">
                  <a:extLst>
                    <a:ext uri="{A12FA001-AC4F-418D-AE19-62706E023703}">
                      <ahyp:hlinkClr xmlns:ahyp="http://schemas.microsoft.com/office/drawing/2018/hyperlinkcolor" val="tx"/>
                    </a:ext>
                  </a:extLst>
                </a:hlinkClick>
              </a:rPr>
              <a:t>residuo</a:t>
            </a:r>
            <a:r>
              <a:rPr lang="es-ES" sz="1800" b="0" i="0" u="none" strike="noStrike" dirty="0">
                <a:solidFill>
                  <a:srgbClr val="071322"/>
                </a:solidFill>
                <a:latin typeface="Arial"/>
                <a:ea typeface="Arial"/>
                <a:cs typeface="Arial"/>
                <a:sym typeface="Arial"/>
              </a:rPr>
              <a:t>, no muestran ninguna regularidad (salvo las regularidades estadísticas), debidos a fenómenos de carácter ocasional y son de baja </a:t>
            </a:r>
            <a:r>
              <a:rPr lang="es-ES" sz="1800" b="0" i="0" u="none" strike="noStrike" dirty="0" err="1">
                <a:solidFill>
                  <a:srgbClr val="071322"/>
                </a:solidFill>
                <a:latin typeface="Arial"/>
                <a:ea typeface="Arial"/>
                <a:cs typeface="Arial"/>
                <a:sym typeface="Arial"/>
              </a:rPr>
              <a:t>explicabilidad</a:t>
            </a:r>
            <a:r>
              <a:rPr lang="es-ES" sz="1800" b="0" i="0" u="none" strike="noStrike" dirty="0">
                <a:solidFill>
                  <a:srgbClr val="071322"/>
                </a:solidFill>
                <a:latin typeface="Arial"/>
                <a:ea typeface="Arial"/>
                <a:cs typeface="Arial"/>
                <a:sym typeface="Arial"/>
              </a:rPr>
              <a:t> o modelización. Por ejemplo tormentas, terremotos, inundaciones, huelgas, guerras, avances tecnológicos, etcétera. En el grafico donde vemos el incremento de la población europea en los últimos años, vemos dos </a:t>
            </a:r>
            <a:r>
              <a:rPr lang="es-ES" sz="1800" b="0" i="0" u="none" strike="noStrike" dirty="0" err="1">
                <a:solidFill>
                  <a:srgbClr val="071322"/>
                </a:solidFill>
                <a:latin typeface="Arial"/>
                <a:ea typeface="Arial"/>
                <a:cs typeface="Arial"/>
                <a:sym typeface="Arial"/>
              </a:rPr>
              <a:t>desensos</a:t>
            </a:r>
            <a:r>
              <a:rPr lang="es-ES" sz="1800" b="0" i="0" u="none" strike="noStrike" dirty="0">
                <a:solidFill>
                  <a:srgbClr val="071322"/>
                </a:solidFill>
                <a:latin typeface="Arial"/>
                <a:ea typeface="Arial"/>
                <a:cs typeface="Arial"/>
                <a:sym typeface="Arial"/>
              </a:rPr>
              <a:t> muy marcados debidos por la primer y segunda guerra mundial.</a:t>
            </a:r>
            <a:endParaRPr b="0" dirty="0"/>
          </a:p>
          <a:p>
            <a:pPr marL="0" lvl="0" indent="0" algn="l" rtl="0">
              <a:spcBef>
                <a:spcPts val="100"/>
              </a:spcBef>
              <a:spcAft>
                <a:spcPts val="0"/>
              </a:spcAft>
              <a:buNone/>
            </a:pPr>
            <a:br>
              <a:rPr lang="es-ES" dirty="0"/>
            </a:br>
            <a:endParaRPr dirty="0"/>
          </a:p>
        </p:txBody>
      </p:sp>
      <p:sp>
        <p:nvSpPr>
          <p:cNvPr id="114" name="Google Shape;1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[CLARA o ANTONIO]</a:t>
            </a: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Repasemos un segundo los visto.</a:t>
            </a:r>
            <a:endParaRPr b="0" dirty="0"/>
          </a:p>
          <a:p>
            <a:pPr marL="0" lvl="0" indent="0" algn="l" rtl="0">
              <a:spcBef>
                <a:spcPts val="900"/>
              </a:spcBef>
              <a:spcAft>
                <a:spcPts val="0"/>
              </a:spcAft>
              <a:buNone/>
            </a:pPr>
            <a:br>
              <a:rPr lang="es-ES" b="0" dirty="0"/>
            </a:br>
            <a:r>
              <a:rPr lang="es-ES" sz="1800" b="0" i="0" u="none" strike="noStrike" dirty="0">
                <a:solidFill>
                  <a:srgbClr val="071322"/>
                </a:solidFill>
                <a:latin typeface="Arial"/>
                <a:ea typeface="Arial"/>
                <a:cs typeface="Arial"/>
                <a:sym typeface="Arial"/>
              </a:rPr>
              <a:t>Una serie de tiempo la podemos descomponer en: </a:t>
            </a:r>
            <a:r>
              <a:rPr lang="es-ES" sz="1800" b="1" i="0" u="none" strike="noStrike" dirty="0">
                <a:solidFill>
                  <a:srgbClr val="071322"/>
                </a:solidFill>
                <a:latin typeface="Arial"/>
                <a:ea typeface="Arial"/>
                <a:cs typeface="Arial"/>
                <a:sym typeface="Arial"/>
              </a:rPr>
              <a:t>tendencia, ciclo y estacionalidad</a:t>
            </a:r>
            <a:r>
              <a:rPr lang="es-ES" sz="1800" b="0" i="0" u="none" strike="noStrike" dirty="0">
                <a:solidFill>
                  <a:srgbClr val="071322"/>
                </a:solidFill>
                <a:latin typeface="Arial"/>
                <a:ea typeface="Arial"/>
                <a:cs typeface="Arial"/>
                <a:sym typeface="Arial"/>
              </a:rPr>
              <a:t>. </a:t>
            </a:r>
          </a:p>
          <a:p>
            <a:pPr marL="0" lvl="0" indent="0" algn="l" rtl="0">
              <a:spcBef>
                <a:spcPts val="900"/>
              </a:spcBef>
              <a:spcAft>
                <a:spcPts val="0"/>
              </a:spcAft>
              <a:buNone/>
            </a:pPr>
            <a:endParaRPr b="0" dirty="0"/>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Sacando esto del modelo, solo queda el residuo el cual, en un buen modelo, no debe tener correlación serial ya que el modelo debería haber capturado el patrón.</a:t>
            </a:r>
          </a:p>
          <a:p>
            <a:pPr marL="0" lvl="0" indent="0" algn="l" rtl="0">
              <a:spcBef>
                <a:spcPts val="900"/>
              </a:spcBef>
              <a:spcAft>
                <a:spcPts val="0"/>
              </a:spcAft>
              <a:buNone/>
            </a:pPr>
            <a:endParaRPr b="0" dirty="0"/>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A este ruido blanco gaussiano sin correlación serial se lo denomina comúnmente como </a:t>
            </a:r>
            <a:r>
              <a:rPr lang="es-ES" sz="1800" b="1" i="0" u="none" strike="noStrike" dirty="0" err="1">
                <a:solidFill>
                  <a:srgbClr val="071322"/>
                </a:solidFill>
                <a:latin typeface="Arial"/>
                <a:ea typeface="Arial"/>
                <a:cs typeface="Arial"/>
                <a:sym typeface="Arial"/>
              </a:rPr>
              <a:t>Random</a:t>
            </a:r>
            <a:r>
              <a:rPr lang="es-ES" sz="1800" b="1" i="0" u="none" strike="noStrike" dirty="0">
                <a:solidFill>
                  <a:srgbClr val="071322"/>
                </a:solidFill>
                <a:latin typeface="Arial"/>
                <a:ea typeface="Arial"/>
                <a:cs typeface="Arial"/>
                <a:sym typeface="Arial"/>
              </a:rPr>
              <a:t> </a:t>
            </a:r>
            <a:r>
              <a:rPr lang="es-ES" sz="1800" b="1" i="0" u="none" strike="noStrike" dirty="0" err="1">
                <a:solidFill>
                  <a:srgbClr val="071322"/>
                </a:solidFill>
                <a:latin typeface="Arial"/>
                <a:ea typeface="Arial"/>
                <a:cs typeface="Arial"/>
                <a:sym typeface="Arial"/>
              </a:rPr>
              <a:t>Walk</a:t>
            </a:r>
            <a:r>
              <a:rPr lang="es-ES" sz="1800" b="1" i="0" u="none" strike="noStrike" dirty="0">
                <a:solidFill>
                  <a:srgbClr val="071322"/>
                </a:solidFill>
                <a:latin typeface="Arial"/>
                <a:ea typeface="Arial"/>
                <a:cs typeface="Arial"/>
                <a:sym typeface="Arial"/>
              </a:rPr>
              <a:t>, siendo el valor previo de la serie más ruido blanco que es aleatorio.</a:t>
            </a:r>
            <a:endParaRPr sz="1800" b="1" i="0" u="none" strike="noStrike" dirty="0">
              <a:solidFill>
                <a:srgbClr val="071322"/>
              </a:solidFill>
              <a:latin typeface="Arial"/>
              <a:ea typeface="Arial"/>
              <a:cs typeface="Arial"/>
              <a:sym typeface="Arial"/>
            </a:endParaRPr>
          </a:p>
          <a:p>
            <a:pPr marL="0" lvl="0" indent="0" algn="l" rtl="0">
              <a:spcBef>
                <a:spcPts val="900"/>
              </a:spcBef>
              <a:spcAft>
                <a:spcPts val="0"/>
              </a:spcAft>
              <a:buNone/>
            </a:pPr>
            <a:endParaRPr lang="es-ES" sz="1800" b="1" dirty="0">
              <a:solidFill>
                <a:srgbClr val="071322"/>
              </a:solidFill>
              <a:latin typeface="Arial"/>
              <a:ea typeface="Arial"/>
              <a:cs typeface="Arial"/>
              <a:sym typeface="Arial"/>
            </a:endParaRPr>
          </a:p>
          <a:p>
            <a:pPr marL="0" lvl="0" indent="0" algn="l" rtl="0">
              <a:spcBef>
                <a:spcPts val="900"/>
              </a:spcBef>
              <a:spcAft>
                <a:spcPts val="0"/>
              </a:spcAft>
              <a:buNone/>
            </a:pPr>
            <a:r>
              <a:rPr lang="es-ES" sz="1800" b="1" dirty="0" err="1">
                <a:solidFill>
                  <a:srgbClr val="071322"/>
                </a:solidFill>
                <a:latin typeface="Arial"/>
                <a:ea typeface="Arial"/>
                <a:cs typeface="Arial"/>
                <a:sym typeface="Arial"/>
              </a:rPr>
              <a:t>Random</a:t>
            </a:r>
            <a:r>
              <a:rPr lang="es-ES" sz="1800" b="1" dirty="0">
                <a:solidFill>
                  <a:srgbClr val="071322"/>
                </a:solidFill>
                <a:latin typeface="Arial"/>
                <a:ea typeface="Arial"/>
                <a:cs typeface="Arial"/>
                <a:sym typeface="Arial"/>
              </a:rPr>
              <a:t> </a:t>
            </a:r>
            <a:r>
              <a:rPr lang="es-ES" sz="1800" b="1" dirty="0" err="1">
                <a:solidFill>
                  <a:srgbClr val="071322"/>
                </a:solidFill>
                <a:latin typeface="Arial"/>
                <a:ea typeface="Arial"/>
                <a:cs typeface="Arial"/>
                <a:sym typeface="Arial"/>
              </a:rPr>
              <a:t>Walk</a:t>
            </a:r>
            <a:r>
              <a:rPr lang="es-ES" sz="1800" dirty="0">
                <a:solidFill>
                  <a:srgbClr val="071322"/>
                </a:solidFill>
                <a:latin typeface="Arial"/>
                <a:ea typeface="Arial"/>
                <a:cs typeface="Arial"/>
                <a:sym typeface="Arial"/>
              </a:rPr>
              <a:t> hace referencia al comportamiento errático y el </a:t>
            </a:r>
            <a:r>
              <a:rPr lang="es-ES" sz="1800" b="1" dirty="0">
                <a:solidFill>
                  <a:srgbClr val="071322"/>
                </a:solidFill>
                <a:latin typeface="Arial"/>
                <a:ea typeface="Arial"/>
                <a:cs typeface="Arial"/>
                <a:sym typeface="Arial"/>
              </a:rPr>
              <a:t>ruido blanco</a:t>
            </a:r>
            <a:r>
              <a:rPr lang="es-ES" sz="1800" dirty="0">
                <a:solidFill>
                  <a:srgbClr val="071322"/>
                </a:solidFill>
                <a:latin typeface="Arial"/>
                <a:ea typeface="Arial"/>
                <a:cs typeface="Arial"/>
                <a:sym typeface="Arial"/>
              </a:rPr>
              <a:t> a que es información representada por la mezcla de frecuencias en todo el espectro.</a:t>
            </a:r>
            <a:endParaRPr sz="1800" dirty="0">
              <a:solidFill>
                <a:srgbClr val="071322"/>
              </a:solidFill>
              <a:latin typeface="Arial"/>
              <a:ea typeface="Arial"/>
              <a:cs typeface="Arial"/>
              <a:sym typeface="Arial"/>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[ANTONIO]</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Ya vimos qué son las series de tiempo, cuáles son sus componente y c</a:t>
            </a:r>
            <a:r>
              <a:rPr lang="es-ES" sz="1800" dirty="0">
                <a:solidFill>
                  <a:srgbClr val="071322"/>
                </a:solidFill>
                <a:latin typeface="Arial"/>
                <a:ea typeface="Arial"/>
                <a:cs typeface="Arial"/>
                <a:sym typeface="Arial"/>
              </a:rPr>
              <a:t>ó</a:t>
            </a:r>
            <a:r>
              <a:rPr lang="es-ES" sz="1800" b="0" i="0" u="none" strike="noStrike" dirty="0">
                <a:solidFill>
                  <a:srgbClr val="071322"/>
                </a:solidFill>
                <a:latin typeface="Arial"/>
                <a:ea typeface="Arial"/>
                <a:cs typeface="Arial"/>
                <a:sym typeface="Arial"/>
              </a:rPr>
              <a:t>mo podemos descomponerlas. Ahora entendamos para qué nos pueden servir. </a:t>
            </a:r>
            <a:endParaRPr b="0" dirty="0"/>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Las series temporales son útiles para resolver problemas de: </a:t>
            </a:r>
            <a:endParaRPr b="0" dirty="0"/>
          </a:p>
          <a:p>
            <a:pPr marL="0" lvl="0" indent="0" algn="l" rtl="0">
              <a:spcBef>
                <a:spcPts val="900"/>
              </a:spcBef>
              <a:spcAft>
                <a:spcPts val="0"/>
              </a:spcAft>
              <a:buNone/>
            </a:pPr>
            <a:r>
              <a:rPr lang="es-ES" sz="1800" b="1" i="1" u="none" strike="noStrike" dirty="0">
                <a:solidFill>
                  <a:srgbClr val="071322"/>
                </a:solidFill>
                <a:latin typeface="Arial"/>
                <a:ea typeface="Arial"/>
                <a:cs typeface="Arial"/>
                <a:sym typeface="Arial"/>
              </a:rPr>
              <a:t>Predicción</a:t>
            </a:r>
            <a:r>
              <a:rPr lang="es-ES" sz="1800" b="0" i="1" u="none" strike="noStrike" dirty="0">
                <a:solidFill>
                  <a:srgbClr val="071322"/>
                </a:solidFill>
                <a:latin typeface="Arial"/>
                <a:ea typeface="Arial"/>
                <a:cs typeface="Arial"/>
                <a:sym typeface="Arial"/>
              </a:rPr>
              <a:t>:</a:t>
            </a:r>
            <a:r>
              <a:rPr lang="es-ES" sz="1800" b="0" i="0" u="none" strike="noStrike" dirty="0">
                <a:solidFill>
                  <a:srgbClr val="071322"/>
                </a:solidFill>
                <a:latin typeface="Arial"/>
                <a:ea typeface="Arial"/>
                <a:cs typeface="Arial"/>
                <a:sym typeface="Arial"/>
              </a:rPr>
              <a:t> Predicción de valores subsecuentes como previsión de ventas o recursos.</a:t>
            </a:r>
            <a:endParaRPr b="0" dirty="0"/>
          </a:p>
          <a:p>
            <a:pPr marL="0" lvl="0" indent="0" algn="l" rtl="0">
              <a:spcBef>
                <a:spcPts val="900"/>
              </a:spcBef>
              <a:spcAft>
                <a:spcPts val="0"/>
              </a:spcAft>
              <a:buNone/>
            </a:pPr>
            <a:r>
              <a:rPr lang="es-ES" sz="1800" b="1" i="1" u="none" strike="noStrike" dirty="0">
                <a:solidFill>
                  <a:srgbClr val="071322"/>
                </a:solidFill>
                <a:latin typeface="Arial"/>
                <a:ea typeface="Arial"/>
                <a:cs typeface="Arial"/>
                <a:sym typeface="Arial"/>
              </a:rPr>
              <a:t>Clasificación</a:t>
            </a:r>
            <a:r>
              <a:rPr lang="es-ES" sz="1800" b="0" i="1" u="none" strike="noStrike" dirty="0">
                <a:solidFill>
                  <a:srgbClr val="071322"/>
                </a:solidFill>
                <a:latin typeface="Arial"/>
                <a:ea typeface="Arial"/>
                <a:cs typeface="Arial"/>
                <a:sym typeface="Arial"/>
              </a:rPr>
              <a:t>: </a:t>
            </a:r>
            <a:r>
              <a:rPr lang="es-ES" sz="1800" b="0" i="0" u="none" strike="noStrike" dirty="0">
                <a:solidFill>
                  <a:srgbClr val="071322"/>
                </a:solidFill>
                <a:latin typeface="Arial"/>
                <a:ea typeface="Arial"/>
                <a:cs typeface="Arial"/>
                <a:sym typeface="Arial"/>
              </a:rPr>
              <a:t>Por ejemplo, sobre un estudio médico entre sano o enfermo.</a:t>
            </a:r>
            <a:endParaRPr b="0" dirty="0"/>
          </a:p>
          <a:p>
            <a:pPr marL="0" lvl="0" indent="0" algn="l" rtl="0">
              <a:spcBef>
                <a:spcPts val="900"/>
              </a:spcBef>
              <a:spcAft>
                <a:spcPts val="0"/>
              </a:spcAft>
              <a:buNone/>
            </a:pPr>
            <a:r>
              <a:rPr lang="es-ES" sz="1800" b="1" i="1" u="none" strike="noStrike" dirty="0">
                <a:solidFill>
                  <a:srgbClr val="071322"/>
                </a:solidFill>
                <a:latin typeface="Arial"/>
                <a:ea typeface="Arial"/>
                <a:cs typeface="Arial"/>
                <a:sym typeface="Arial"/>
              </a:rPr>
              <a:t>Segmentación</a:t>
            </a:r>
            <a:r>
              <a:rPr lang="es-ES" sz="1800" b="0" i="1" u="none" strike="noStrike" dirty="0">
                <a:solidFill>
                  <a:srgbClr val="071322"/>
                </a:solidFill>
                <a:latin typeface="Arial"/>
                <a:ea typeface="Arial"/>
                <a:cs typeface="Arial"/>
                <a:sym typeface="Arial"/>
              </a:rPr>
              <a:t>: </a:t>
            </a:r>
            <a:r>
              <a:rPr lang="es-ES" sz="1800" b="0" i="0" u="none" strike="noStrike" dirty="0">
                <a:solidFill>
                  <a:srgbClr val="071322"/>
                </a:solidFill>
                <a:latin typeface="Arial"/>
                <a:ea typeface="Arial"/>
                <a:cs typeface="Arial"/>
                <a:sym typeface="Arial"/>
              </a:rPr>
              <a:t>Caracterizar ciertas ventanas temporales como de un determinado tipo. Por ej. volviendo a la cotizaciones de acciones si es un Bull </a:t>
            </a:r>
            <a:r>
              <a:rPr lang="es-ES" sz="1800" b="0" i="0" u="none" strike="noStrike" dirty="0" err="1">
                <a:solidFill>
                  <a:srgbClr val="071322"/>
                </a:solidFill>
                <a:latin typeface="Arial"/>
                <a:ea typeface="Arial"/>
                <a:cs typeface="Arial"/>
                <a:sym typeface="Arial"/>
              </a:rPr>
              <a:t>market</a:t>
            </a:r>
            <a:r>
              <a:rPr lang="es-ES" sz="1800" b="0" i="0" u="none" strike="noStrike" dirty="0">
                <a:solidFill>
                  <a:srgbClr val="071322"/>
                </a:solidFill>
                <a:latin typeface="Arial"/>
                <a:ea typeface="Arial"/>
                <a:cs typeface="Arial"/>
                <a:sym typeface="Arial"/>
              </a:rPr>
              <a:t> o Bear Market identificando los puntos en que cambian las tendencias.</a:t>
            </a:r>
            <a:endParaRPr b="0" dirty="0"/>
          </a:p>
          <a:p>
            <a:pPr marL="0" lvl="0" indent="0" algn="l" rtl="0">
              <a:spcBef>
                <a:spcPts val="900"/>
              </a:spcBef>
              <a:spcAft>
                <a:spcPts val="0"/>
              </a:spcAft>
              <a:buNone/>
            </a:pPr>
            <a:r>
              <a:rPr lang="es-ES" sz="1800" b="1" i="1" u="none" strike="noStrike" dirty="0">
                <a:solidFill>
                  <a:srgbClr val="071322"/>
                </a:solidFill>
                <a:latin typeface="Arial"/>
                <a:ea typeface="Arial"/>
                <a:cs typeface="Arial"/>
                <a:sym typeface="Arial"/>
              </a:rPr>
              <a:t>Detección de Anomalías</a:t>
            </a:r>
            <a:r>
              <a:rPr lang="es-ES" sz="1800" b="0" i="1" u="none" strike="noStrike" dirty="0">
                <a:solidFill>
                  <a:srgbClr val="071322"/>
                </a:solidFill>
                <a:latin typeface="Arial"/>
                <a:ea typeface="Arial"/>
                <a:cs typeface="Arial"/>
                <a:sym typeface="Arial"/>
              </a:rPr>
              <a:t>: </a:t>
            </a:r>
            <a:r>
              <a:rPr lang="es-ES" sz="1800" b="0" i="0" u="none" strike="noStrike" dirty="0">
                <a:solidFill>
                  <a:srgbClr val="071322"/>
                </a:solidFill>
                <a:latin typeface="Arial"/>
                <a:ea typeface="Arial"/>
                <a:cs typeface="Arial"/>
                <a:sym typeface="Arial"/>
              </a:rPr>
              <a:t>Identificación de puntos fuera de la norma, es decir, </a:t>
            </a:r>
            <a:r>
              <a:rPr lang="es-ES" sz="1800" b="0" i="0" u="none" strike="noStrike" dirty="0" err="1">
                <a:solidFill>
                  <a:srgbClr val="071322"/>
                </a:solidFill>
                <a:latin typeface="Arial"/>
                <a:ea typeface="Arial"/>
                <a:cs typeface="Arial"/>
                <a:sym typeface="Arial"/>
              </a:rPr>
              <a:t>outliers</a:t>
            </a:r>
            <a:r>
              <a:rPr lang="es-ES" sz="1800" b="0" i="0" u="none" strike="noStrike" dirty="0">
                <a:solidFill>
                  <a:srgbClr val="071322"/>
                </a:solidFill>
                <a:latin typeface="Arial"/>
                <a:ea typeface="Arial"/>
                <a:cs typeface="Arial"/>
                <a:sym typeface="Arial"/>
              </a:rPr>
              <a:t> pero desde una dimensión tem</a:t>
            </a:r>
            <a:r>
              <a:rPr lang="es-ES" sz="1800" dirty="0">
                <a:solidFill>
                  <a:srgbClr val="071322"/>
                </a:solidFill>
                <a:latin typeface="Arial"/>
                <a:ea typeface="Arial"/>
                <a:cs typeface="Arial"/>
                <a:sym typeface="Arial"/>
              </a:rPr>
              <a:t>poral</a:t>
            </a:r>
            <a:r>
              <a:rPr lang="es-ES" sz="1800" b="0" i="0" u="none" strike="noStrike" dirty="0">
                <a:solidFill>
                  <a:srgbClr val="071322"/>
                </a:solidFill>
                <a:latin typeface="Arial"/>
                <a:ea typeface="Arial"/>
                <a:cs typeface="Arial"/>
                <a:sym typeface="Arial"/>
              </a:rPr>
              <a:t>.</a:t>
            </a:r>
            <a:endParaRPr b="0" dirty="0"/>
          </a:p>
          <a:p>
            <a:pPr marL="0" lvl="0" indent="0" algn="l" rtl="0">
              <a:spcBef>
                <a:spcPts val="900"/>
              </a:spcBef>
              <a:spcAft>
                <a:spcPts val="0"/>
              </a:spcAft>
              <a:buNone/>
            </a:pPr>
            <a:r>
              <a:rPr lang="es-ES" sz="1800" b="1" i="1" u="none" strike="noStrike" dirty="0">
                <a:solidFill>
                  <a:srgbClr val="071322"/>
                </a:solidFill>
                <a:latin typeface="Arial"/>
                <a:ea typeface="Arial"/>
                <a:cs typeface="Arial"/>
                <a:sym typeface="Arial"/>
              </a:rPr>
              <a:t>Procesamiento de Señales</a:t>
            </a:r>
            <a:r>
              <a:rPr lang="es-ES" sz="1800" b="0" i="1" u="none" strike="noStrike" dirty="0">
                <a:solidFill>
                  <a:srgbClr val="071322"/>
                </a:solidFill>
                <a:latin typeface="Arial"/>
                <a:ea typeface="Arial"/>
                <a:cs typeface="Arial"/>
                <a:sym typeface="Arial"/>
              </a:rPr>
              <a:t>:</a:t>
            </a:r>
            <a:r>
              <a:rPr lang="es-ES" sz="1800" b="0" i="0" u="none" strike="noStrike" dirty="0">
                <a:solidFill>
                  <a:srgbClr val="071322"/>
                </a:solidFill>
                <a:latin typeface="Arial"/>
                <a:ea typeface="Arial"/>
                <a:cs typeface="Arial"/>
                <a:sym typeface="Arial"/>
              </a:rPr>
              <a:t> Extracción de ruido para lograr la señal pura y menos </a:t>
            </a:r>
            <a:r>
              <a:rPr lang="es-ES" sz="1800" dirty="0">
                <a:solidFill>
                  <a:srgbClr val="071322"/>
                </a:solidFill>
                <a:latin typeface="Arial"/>
                <a:ea typeface="Arial"/>
                <a:cs typeface="Arial"/>
                <a:sym typeface="Arial"/>
              </a:rPr>
              <a:t>distorsionada</a:t>
            </a:r>
            <a:r>
              <a:rPr lang="es-ES" sz="1800" b="0" i="0" u="none" strike="noStrike" dirty="0">
                <a:solidFill>
                  <a:srgbClr val="071322"/>
                </a:solidFill>
                <a:latin typeface="Arial"/>
                <a:ea typeface="Arial"/>
                <a:cs typeface="Arial"/>
                <a:sym typeface="Arial"/>
              </a:rPr>
              <a:t>.</a:t>
            </a:r>
            <a:endParaRPr dirty="0"/>
          </a:p>
          <a:p>
            <a:pPr marL="0" lvl="0" indent="0" algn="l" rtl="0">
              <a:spcBef>
                <a:spcPts val="900"/>
              </a:spcBef>
              <a:spcAft>
                <a:spcPts val="0"/>
              </a:spcAft>
              <a:buNone/>
            </a:pPr>
            <a:endParaRPr sz="1800" b="0" i="0" u="none" strike="noStrike" dirty="0">
              <a:solidFill>
                <a:srgbClr val="071322"/>
              </a:solidFill>
              <a:latin typeface="Arial"/>
              <a:ea typeface="Arial"/>
              <a:cs typeface="Arial"/>
              <a:sym typeface="Arial"/>
            </a:endParaRPr>
          </a:p>
          <a:p>
            <a:pPr marL="0" lvl="0" indent="0" algn="l" rtl="0">
              <a:spcBef>
                <a:spcPts val="900"/>
              </a:spcBef>
              <a:spcAft>
                <a:spcPts val="0"/>
              </a:spcAft>
              <a:buNone/>
            </a:pPr>
            <a:r>
              <a:rPr lang="es-ES" sz="1800" b="1" i="0" u="none" strike="noStrike" dirty="0">
                <a:solidFill>
                  <a:srgbClr val="071322"/>
                </a:solidFill>
                <a:latin typeface="Arial"/>
                <a:ea typeface="Arial"/>
                <a:cs typeface="Arial"/>
                <a:sym typeface="Arial"/>
              </a:rPr>
              <a:t>Niveles:</a:t>
            </a:r>
            <a:r>
              <a:rPr lang="es-ES" sz="1800" b="0" i="0" u="none" strike="noStrike" dirty="0">
                <a:solidFill>
                  <a:srgbClr val="071322"/>
                </a:solidFill>
                <a:latin typeface="Arial"/>
                <a:ea typeface="Arial"/>
                <a:cs typeface="Arial"/>
                <a:sym typeface="Arial"/>
              </a:rPr>
              <a:t> Un punto importante es entender el nivel de </a:t>
            </a:r>
            <a:r>
              <a:rPr lang="es-ES" sz="1800" dirty="0">
                <a:solidFill>
                  <a:srgbClr val="071322"/>
                </a:solidFill>
                <a:latin typeface="Arial"/>
                <a:ea typeface="Arial"/>
                <a:cs typeface="Arial"/>
                <a:sym typeface="Arial"/>
              </a:rPr>
              <a:t>información</a:t>
            </a:r>
            <a:r>
              <a:rPr lang="es-ES" sz="1800" b="0" i="0" u="none" strike="noStrike" dirty="0">
                <a:solidFill>
                  <a:srgbClr val="071322"/>
                </a:solidFill>
                <a:latin typeface="Arial"/>
                <a:ea typeface="Arial"/>
                <a:cs typeface="Arial"/>
                <a:sym typeface="Arial"/>
              </a:rPr>
              <a:t> que tenemos, si es anual, mensual, semanal, diaria, por hora, etc.  Siempre que recolectemos datos es mejor hacerlo en el menor nivel posible ya que podemos agregar esa </a:t>
            </a:r>
            <a:r>
              <a:rPr lang="es-ES" sz="1800" dirty="0">
                <a:solidFill>
                  <a:srgbClr val="071322"/>
                </a:solidFill>
                <a:latin typeface="Arial"/>
                <a:ea typeface="Arial"/>
                <a:cs typeface="Arial"/>
                <a:sym typeface="Arial"/>
              </a:rPr>
              <a:t>información</a:t>
            </a:r>
            <a:r>
              <a:rPr lang="es-ES" sz="1800" b="0" i="0" u="none" strike="noStrike" dirty="0">
                <a:solidFill>
                  <a:srgbClr val="071322"/>
                </a:solidFill>
                <a:latin typeface="Arial"/>
                <a:ea typeface="Arial"/>
                <a:cs typeface="Arial"/>
                <a:sym typeface="Arial"/>
              </a:rPr>
              <a:t> para subirlo de nivel, pero no podemos hacer lo contrario. Esto hace referencia a la frecuencia de </a:t>
            </a:r>
            <a:r>
              <a:rPr lang="es-ES" sz="1800" b="0" i="0" u="none" strike="noStrike" dirty="0" err="1">
                <a:solidFill>
                  <a:srgbClr val="071322"/>
                </a:solidFill>
                <a:latin typeface="Arial"/>
                <a:ea typeface="Arial"/>
                <a:cs typeface="Arial"/>
                <a:sym typeface="Arial"/>
              </a:rPr>
              <a:t>sampleo</a:t>
            </a:r>
            <a:r>
              <a:rPr lang="es-ES" sz="1800" b="0" i="0" u="none" strike="noStrike" dirty="0">
                <a:solidFill>
                  <a:srgbClr val="071322"/>
                </a:solidFill>
                <a:latin typeface="Arial"/>
                <a:ea typeface="Arial"/>
                <a:cs typeface="Arial"/>
                <a:sym typeface="Arial"/>
              </a:rPr>
              <a:t> con que los datos son recogidos los cuales</a:t>
            </a:r>
            <a:r>
              <a:rPr lang="es-ES" sz="1800" dirty="0">
                <a:solidFill>
                  <a:srgbClr val="071322"/>
                </a:solidFill>
                <a:latin typeface="Arial"/>
                <a:ea typeface="Arial"/>
                <a:cs typeface="Arial"/>
                <a:sym typeface="Arial"/>
              </a:rPr>
              <a:t>, si es por segundo, se podrán agrupar por hora; pero si lo hicimos por hora, perderemos definitivamente la capacidad de análisis con mayor granularidad.</a:t>
            </a:r>
          </a:p>
          <a:p>
            <a:pPr marL="0" lvl="0" indent="0" algn="l" rtl="0">
              <a:spcBef>
                <a:spcPts val="900"/>
              </a:spcBef>
              <a:spcAft>
                <a:spcPts val="0"/>
              </a:spcAft>
              <a:buNone/>
            </a:pPr>
            <a:endParaRPr lang="es-ES" sz="1800" dirty="0">
              <a:solidFill>
                <a:srgbClr val="071322"/>
              </a:solidFill>
              <a:latin typeface="Arial"/>
              <a:cs typeface="Arial"/>
              <a:sym typeface="Arial"/>
            </a:endParaRPr>
          </a:p>
          <a:p>
            <a:pPr marL="0" lvl="0" indent="0" algn="l" rtl="0">
              <a:spcBef>
                <a:spcPts val="900"/>
              </a:spcBef>
              <a:spcAft>
                <a:spcPts val="0"/>
              </a:spcAft>
              <a:buNone/>
            </a:pPr>
            <a:r>
              <a:rPr lang="es-ES" sz="1800" dirty="0">
                <a:solidFill>
                  <a:srgbClr val="071322"/>
                </a:solidFill>
                <a:latin typeface="Arial"/>
                <a:cs typeface="Arial"/>
                <a:sym typeface="Arial"/>
              </a:rPr>
              <a:t>En los siguientes videos comenzaremos a ver modelos ARMA, ARIMA y SARIMA y explicaremos como realizar predicciones con ellos.</a:t>
            </a:r>
            <a:endParaRPr dirty="0"/>
          </a:p>
        </p:txBody>
      </p:sp>
      <p:sp>
        <p:nvSpPr>
          <p:cNvPr id="139" name="Google Shape;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[ANTONIO]</a:t>
            </a: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Hablaremos de predicción (o </a:t>
            </a:r>
            <a:r>
              <a:rPr lang="es-ES" sz="1800" b="0" i="0" u="none" strike="noStrike" dirty="0" err="1">
                <a:solidFill>
                  <a:srgbClr val="071322"/>
                </a:solidFill>
                <a:latin typeface="Arial"/>
                <a:ea typeface="Arial"/>
                <a:cs typeface="Arial"/>
                <a:sym typeface="Arial"/>
              </a:rPr>
              <a:t>forecasting</a:t>
            </a:r>
            <a:r>
              <a:rPr lang="es-ES" sz="1800" b="0" i="0" u="none" strike="noStrike" dirty="0">
                <a:solidFill>
                  <a:srgbClr val="071322"/>
                </a:solidFill>
                <a:latin typeface="Arial"/>
                <a:ea typeface="Arial"/>
                <a:cs typeface="Arial"/>
                <a:sym typeface="Arial"/>
              </a:rPr>
              <a:t>)</a:t>
            </a:r>
          </a:p>
          <a:p>
            <a:pPr marL="0" lvl="0" indent="0" algn="l" rtl="0">
              <a:spcBef>
                <a:spcPts val="0"/>
              </a:spcBef>
              <a:spcAft>
                <a:spcPts val="0"/>
              </a:spcAft>
              <a:buNone/>
            </a:pPr>
            <a:endParaRPr lang="es-ES" sz="1800" b="0" i="0" u="none" strike="noStrike" dirty="0">
              <a:solidFill>
                <a:srgbClr val="071322"/>
              </a:solidFill>
              <a:latin typeface="Arial"/>
              <a:ea typeface="Arial"/>
              <a:cs typeface="Arial"/>
              <a:sym typeface="Arial"/>
            </a:endParaRPr>
          </a:p>
          <a:p>
            <a:pPr marL="0" lvl="0" indent="0" algn="l" rtl="0">
              <a:spcBef>
                <a:spcPts val="900"/>
              </a:spcBef>
              <a:spcAft>
                <a:spcPts val="0"/>
              </a:spcAft>
              <a:buNone/>
            </a:pPr>
            <a:r>
              <a:rPr lang="es-ES" sz="1800" b="1" i="0" u="none" strike="noStrike" dirty="0">
                <a:solidFill>
                  <a:srgbClr val="071322"/>
                </a:solidFill>
                <a:latin typeface="Arial"/>
                <a:ea typeface="Arial"/>
                <a:cs typeface="Arial"/>
                <a:sym typeface="Arial"/>
              </a:rPr>
              <a:t>Que es predecir? </a:t>
            </a:r>
            <a:r>
              <a:rPr lang="es-ES" sz="1800" b="0" i="0" u="none" strike="noStrike" dirty="0">
                <a:solidFill>
                  <a:srgbClr val="071322"/>
                </a:solidFill>
                <a:latin typeface="Arial"/>
                <a:ea typeface="Arial"/>
                <a:cs typeface="Arial"/>
                <a:sym typeface="Arial"/>
              </a:rPr>
              <a:t>Dada la historia, </a:t>
            </a:r>
            <a:r>
              <a:rPr lang="es-ES" sz="1800" dirty="0">
                <a:solidFill>
                  <a:srgbClr val="071322"/>
                </a:solidFill>
                <a:latin typeface="Arial"/>
                <a:ea typeface="Arial"/>
                <a:cs typeface="Arial"/>
                <a:sym typeface="Arial"/>
              </a:rPr>
              <a:t>cuál</a:t>
            </a:r>
            <a:r>
              <a:rPr lang="es-ES" sz="1800" b="0" i="0" u="none" strike="noStrike" dirty="0">
                <a:solidFill>
                  <a:srgbClr val="071322"/>
                </a:solidFill>
                <a:latin typeface="Arial"/>
                <a:ea typeface="Arial"/>
                <a:cs typeface="Arial"/>
                <a:sym typeface="Arial"/>
              </a:rPr>
              <a:t> es el próximo valor o n valores. Por ejemplo si tenemos el precio de una acción podemos querer predecir el precio en la próxima hora, o en la próxima semana. </a:t>
            </a:r>
            <a:endParaRPr dirty="0"/>
          </a:p>
          <a:p>
            <a:pPr marL="0" lvl="0" indent="0" algn="l" rtl="0">
              <a:spcBef>
                <a:spcPts val="900"/>
              </a:spcBef>
              <a:spcAft>
                <a:spcPts val="0"/>
              </a:spcAft>
              <a:buNone/>
            </a:pPr>
            <a:endParaRPr sz="1800" b="0" i="0" u="none" strike="noStrike" dirty="0">
              <a:solidFill>
                <a:srgbClr val="071322"/>
              </a:solidFill>
              <a:latin typeface="Arial"/>
              <a:ea typeface="Arial"/>
              <a:cs typeface="Arial"/>
              <a:sym typeface="Arial"/>
            </a:endParaRPr>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Veamos esta tendencia. Por ejemplo, si predice un paso en el futuro, esa predicción tiene algún error. Pero es relativamente pequeño porque los valores anteriores </a:t>
            </a:r>
            <a:r>
              <a:rPr lang="es-ES" sz="1800" dirty="0">
                <a:solidFill>
                  <a:srgbClr val="071322"/>
                </a:solidFill>
                <a:latin typeface="Arial"/>
                <a:ea typeface="Arial"/>
                <a:cs typeface="Arial"/>
                <a:sym typeface="Arial"/>
              </a:rPr>
              <a:t>utilizados</a:t>
            </a:r>
            <a:r>
              <a:rPr lang="es-ES" sz="1800" b="0" i="0" u="none" strike="noStrike" dirty="0">
                <a:solidFill>
                  <a:srgbClr val="071322"/>
                </a:solidFill>
                <a:latin typeface="Arial"/>
                <a:ea typeface="Arial"/>
                <a:cs typeface="Arial"/>
                <a:sym typeface="Arial"/>
              </a:rPr>
              <a:t> para hacer esa predicción son todos los valores reales que ha medido y observado. Pero ahora supongamos que se desea predecir dos pasos de tiempo en el futuro. Uno de los pasos de tiempo que podría incluir en su conjunto de datos es uno que ha pronosticado previamente. </a:t>
            </a:r>
            <a:endParaRPr sz="1800" b="0" i="0" u="none" strike="noStrike" dirty="0">
              <a:solidFill>
                <a:srgbClr val="071322"/>
              </a:solidFill>
              <a:latin typeface="Arial"/>
              <a:ea typeface="Arial"/>
              <a:cs typeface="Arial"/>
              <a:sym typeface="Arial"/>
            </a:endParaRPr>
          </a:p>
          <a:p>
            <a:pPr marL="0" lvl="0" indent="0" algn="l" rtl="0">
              <a:spcBef>
                <a:spcPts val="900"/>
              </a:spcBef>
              <a:spcAft>
                <a:spcPts val="0"/>
              </a:spcAft>
              <a:buNone/>
            </a:pPr>
            <a:endParaRPr sz="1800" dirty="0">
              <a:solidFill>
                <a:srgbClr val="FF0000"/>
              </a:solidFill>
              <a:latin typeface="Arial"/>
              <a:ea typeface="Arial"/>
              <a:cs typeface="Arial"/>
              <a:sym typeface="Arial"/>
            </a:endParaRPr>
          </a:p>
          <a:p>
            <a:pPr marL="0" lvl="0" indent="0" algn="l" rtl="0">
              <a:spcBef>
                <a:spcPts val="900"/>
              </a:spcBef>
              <a:spcAft>
                <a:spcPts val="0"/>
              </a:spcAft>
              <a:buNone/>
            </a:pPr>
            <a:r>
              <a:rPr lang="es-ES" sz="1800" dirty="0">
                <a:solidFill>
                  <a:srgbClr val="FF0000"/>
                </a:solidFill>
                <a:latin typeface="Arial"/>
                <a:ea typeface="Arial"/>
                <a:cs typeface="Arial"/>
                <a:sym typeface="Arial"/>
              </a:rPr>
              <a:t>El intervalo de confianza se agranda a medida que predecimos en periodo subsiguientes ya que considera </a:t>
            </a:r>
            <a:r>
              <a:rPr lang="es-ES" sz="1800" dirty="0" err="1">
                <a:solidFill>
                  <a:srgbClr val="FF0000"/>
                </a:solidFill>
                <a:latin typeface="Arial"/>
                <a:ea typeface="Arial"/>
                <a:cs typeface="Arial"/>
                <a:sym typeface="Arial"/>
              </a:rPr>
              <a:t>informacion</a:t>
            </a:r>
            <a:r>
              <a:rPr lang="es-ES" sz="1800" dirty="0">
                <a:solidFill>
                  <a:srgbClr val="FF0000"/>
                </a:solidFill>
                <a:latin typeface="Arial"/>
                <a:ea typeface="Arial"/>
                <a:cs typeface="Arial"/>
                <a:sym typeface="Arial"/>
              </a:rPr>
              <a:t> sobre periodos anteriores predichos y no reales. Esto nos lleva a que a medida que incrementemos el tiempo de proyección hacia adelante </a:t>
            </a:r>
            <a:r>
              <a:rPr lang="es-ES" sz="1800" b="0" i="0" u="none" strike="noStrike" dirty="0">
                <a:solidFill>
                  <a:srgbClr val="FF0000"/>
                </a:solidFill>
                <a:latin typeface="Arial"/>
                <a:ea typeface="Arial"/>
                <a:cs typeface="Arial"/>
                <a:sym typeface="Arial"/>
              </a:rPr>
              <a:t>obtendrá errores que se irán acumulando con el tiempo.</a:t>
            </a:r>
            <a:endParaRPr sz="2800" b="0" dirty="0">
              <a:solidFill>
                <a:srgbClr val="FF0000"/>
              </a:solidFill>
            </a:endParaRPr>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Entonces, los pronósticos que están más lejos en el tiempo tienen más errores.</a:t>
            </a:r>
            <a:endParaRPr sz="2800" b="0" dirty="0"/>
          </a:p>
          <a:p>
            <a:pPr marL="0" lvl="0" indent="0" algn="l" rtl="0">
              <a:spcBef>
                <a:spcPts val="0"/>
              </a:spcBef>
              <a:spcAft>
                <a:spcPts val="0"/>
              </a:spcAft>
              <a:buNone/>
            </a:pPr>
            <a:br>
              <a:rPr lang="es-ES" sz="2800" dirty="0"/>
            </a:br>
            <a:endParaRPr sz="1800" b="1" i="0" u="none" strike="noStrike" dirty="0">
              <a:solidFill>
                <a:srgbClr val="071322"/>
              </a:solidFill>
              <a:latin typeface="Arial"/>
              <a:ea typeface="Arial"/>
              <a:cs typeface="Arial"/>
              <a:sym typeface="Arial"/>
            </a:endParaRPr>
          </a:p>
          <a:p>
            <a:pPr marL="0" lvl="0" indent="0" algn="l" rtl="0">
              <a:spcBef>
                <a:spcPts val="0"/>
              </a:spcBef>
              <a:spcAft>
                <a:spcPts val="0"/>
              </a:spcAft>
              <a:buNone/>
            </a:pPr>
            <a:endParaRPr dirty="0"/>
          </a:p>
        </p:txBody>
      </p:sp>
      <p:sp>
        <p:nvSpPr>
          <p:cNvPr id="155" name="Google Shape;1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ES" sz="1200" b="0" i="0" u="none" strike="noStrike" cap="none" smtClean="0">
                <a:solidFill>
                  <a:schemeClr val="dk1"/>
                </a:solidFill>
                <a:latin typeface="Calibri"/>
                <a:ea typeface="Calibri"/>
                <a:cs typeface="Calibri"/>
                <a:sym typeface="Calibri"/>
              </a:rPr>
              <a:t>10</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246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Introduciremos ahora el concepto de </a:t>
            </a:r>
            <a:r>
              <a:rPr lang="es-ES" sz="1800" b="1" i="0" u="none" strike="noStrike" dirty="0">
                <a:solidFill>
                  <a:srgbClr val="071322"/>
                </a:solidFill>
                <a:latin typeface="Arial"/>
                <a:ea typeface="Arial"/>
                <a:cs typeface="Arial"/>
                <a:sym typeface="Arial"/>
              </a:rPr>
              <a:t>ARMA</a:t>
            </a:r>
            <a:r>
              <a:rPr lang="es-ES" sz="1800" b="0" i="0" u="none" strike="noStrike" dirty="0">
                <a:solidFill>
                  <a:srgbClr val="071322"/>
                </a:solidFill>
                <a:latin typeface="Arial"/>
                <a:ea typeface="Arial"/>
                <a:cs typeface="Arial"/>
                <a:sym typeface="Arial"/>
              </a:rPr>
              <a:t> por sus siglas en </a:t>
            </a:r>
            <a:r>
              <a:rPr lang="es-ES" sz="1800" b="0" dirty="0">
                <a:solidFill>
                  <a:srgbClr val="071322"/>
                </a:solidFill>
                <a:latin typeface="Arial"/>
                <a:ea typeface="Arial"/>
                <a:cs typeface="Arial"/>
                <a:sym typeface="Arial"/>
              </a:rPr>
              <a:t>inglés</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Autoregressive</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moving</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average</a:t>
            </a:r>
            <a:r>
              <a:rPr lang="es-ES" sz="1800" b="0" i="0" u="none" strike="noStrike" dirty="0">
                <a:solidFill>
                  <a:srgbClr val="071322"/>
                </a:solidFill>
                <a:latin typeface="Arial"/>
                <a:ea typeface="Arial"/>
                <a:cs typeface="Arial"/>
                <a:sym typeface="Arial"/>
              </a:rPr>
              <a:t>)</a:t>
            </a:r>
            <a:endParaRPr b="0" dirty="0"/>
          </a:p>
          <a:p>
            <a:pPr marL="0" lvl="0" indent="0" algn="l" rtl="0">
              <a:spcBef>
                <a:spcPts val="900"/>
              </a:spcBef>
              <a:spcAft>
                <a:spcPts val="0"/>
              </a:spcAft>
              <a:buNone/>
            </a:pPr>
            <a:r>
              <a:rPr lang="es-ES" sz="1800" b="0" i="0" u="none" strike="noStrike" dirty="0">
                <a:solidFill>
                  <a:srgbClr val="071322"/>
                </a:solidFill>
                <a:latin typeface="Arial"/>
                <a:ea typeface="Arial"/>
                <a:cs typeface="Arial"/>
                <a:sym typeface="Arial"/>
              </a:rPr>
              <a:t>Los modelos ARMA son modelos de regresión de series de tiempo. Si recordamos, en la regresión tenemos una variable dependiente (Y), una variable independiente (X) y regresa linealmente Y sobre X. Una suposición crucial es que los errores son independientes, normales y </a:t>
            </a:r>
            <a:r>
              <a:rPr lang="es-ES" sz="1800" b="0" i="0" u="none" strike="noStrike" dirty="0" err="1">
                <a:solidFill>
                  <a:srgbClr val="071322"/>
                </a:solidFill>
                <a:latin typeface="Arial"/>
                <a:ea typeface="Arial"/>
                <a:cs typeface="Arial"/>
                <a:sym typeface="Arial"/>
              </a:rPr>
              <a:t>homocedásticos</a:t>
            </a:r>
            <a:r>
              <a:rPr lang="es-ES" sz="1800" b="0" i="0" u="none" strike="noStrike" dirty="0">
                <a:solidFill>
                  <a:srgbClr val="071322"/>
                </a:solidFill>
                <a:latin typeface="Arial"/>
                <a:ea typeface="Arial"/>
                <a:cs typeface="Arial"/>
                <a:sym typeface="Arial"/>
              </a:rPr>
              <a:t>. En otras palabras, los errores son ruido blanco. [WN] El ruido blanco es una secuencia de normales independientes con varianza común. Eventualmente verá que los modelos de series de tiempo se construyen alrededor del ruido blanco.</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 [AR] Con las series de tiempo, se puede hacer una regresión de hoy a ayer, y esto se denomina regresión automática (o </a:t>
            </a:r>
            <a:r>
              <a:rPr lang="es-ES" sz="1800" b="0" i="0" u="none" strike="noStrike" dirty="0" err="1">
                <a:solidFill>
                  <a:srgbClr val="071322"/>
                </a:solidFill>
                <a:latin typeface="Arial"/>
                <a:ea typeface="Arial"/>
                <a:cs typeface="Arial"/>
                <a:sym typeface="Arial"/>
              </a:rPr>
              <a:t>autoregresión</a:t>
            </a:r>
            <a:r>
              <a:rPr lang="es-ES" sz="1800" b="0" i="0" u="none" strike="noStrike" dirty="0">
                <a:solidFill>
                  <a:srgbClr val="071322"/>
                </a:solidFill>
                <a:latin typeface="Arial"/>
                <a:ea typeface="Arial"/>
                <a:cs typeface="Arial"/>
                <a:sym typeface="Arial"/>
              </a:rPr>
              <a:t>).  O sea, predecimos sobre el mismo valor del ciclo anterior. En este caso, lo que sucede hoy es la variable dependiente </a:t>
            </a:r>
            <a:r>
              <a:rPr lang="es-ES" sz="1800" b="0" i="1" u="none" strike="noStrike" dirty="0">
                <a:solidFill>
                  <a:srgbClr val="071322"/>
                </a:solidFill>
                <a:latin typeface="Arial"/>
                <a:ea typeface="Arial"/>
                <a:cs typeface="Arial"/>
                <a:sym typeface="Arial"/>
              </a:rPr>
              <a:t>y</a:t>
            </a:r>
            <a:r>
              <a:rPr lang="es-ES" sz="1800" b="0" i="0" u="none" strike="noStrike" dirty="0">
                <a:solidFill>
                  <a:srgbClr val="071322"/>
                </a:solidFill>
                <a:latin typeface="Arial"/>
                <a:ea typeface="Arial"/>
                <a:cs typeface="Arial"/>
                <a:sym typeface="Arial"/>
              </a:rPr>
              <a:t> lo que sucedió ayer es la variable independiente. </a:t>
            </a:r>
            <a:endParaRPr b="0" dirty="0"/>
          </a:p>
          <a:p>
            <a:pPr marL="0" lvl="0" indent="0" algn="l" rtl="0">
              <a:spcBef>
                <a:spcPts val="0"/>
              </a:spcBef>
              <a:spcAft>
                <a:spcPts val="0"/>
              </a:spcAft>
              <a:buNone/>
            </a:pPr>
            <a:br>
              <a:rPr lang="es-ES" b="0" dirty="0"/>
            </a:b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Como vemos en esta </a:t>
            </a:r>
            <a:r>
              <a:rPr lang="es-ES" sz="1800" dirty="0">
                <a:solidFill>
                  <a:srgbClr val="071322"/>
                </a:solidFill>
                <a:latin typeface="Arial"/>
                <a:ea typeface="Arial"/>
                <a:cs typeface="Arial"/>
                <a:sym typeface="Arial"/>
              </a:rPr>
              <a:t>fórmula,</a:t>
            </a:r>
            <a:r>
              <a:rPr lang="es-ES" sz="1800" b="0" i="0" u="none" strike="noStrike" dirty="0">
                <a:solidFill>
                  <a:srgbClr val="071322"/>
                </a:solidFill>
                <a:latin typeface="Arial"/>
                <a:ea typeface="Arial"/>
                <a:cs typeface="Arial"/>
                <a:sym typeface="Arial"/>
              </a:rPr>
              <a:t> la c es una constante  y tenemos </a:t>
            </a:r>
            <a:r>
              <a:rPr lang="es-ES" sz="1800" dirty="0">
                <a:solidFill>
                  <a:srgbClr val="071322"/>
                </a:solidFill>
                <a:latin typeface="Arial"/>
                <a:ea typeface="Arial"/>
                <a:cs typeface="Arial"/>
                <a:sym typeface="Arial"/>
              </a:rPr>
              <a:t>también</a:t>
            </a:r>
            <a:r>
              <a:rPr lang="es-ES" sz="1800" b="0" i="0" u="none" strike="noStrike" dirty="0">
                <a:solidFill>
                  <a:srgbClr val="071322"/>
                </a:solidFill>
                <a:latin typeface="Arial"/>
                <a:ea typeface="Arial"/>
                <a:cs typeface="Arial"/>
                <a:sym typeface="Arial"/>
              </a:rPr>
              <a:t> algo llamado orden “p” que determina cuántos puntos de datos anteriores usaremos. El termino “e” (</a:t>
            </a:r>
            <a:r>
              <a:rPr lang="es-ES" sz="1800" b="0" i="0" u="none" strike="noStrike" dirty="0" err="1">
                <a:solidFill>
                  <a:srgbClr val="071322"/>
                </a:solidFill>
                <a:latin typeface="Arial"/>
                <a:ea typeface="Arial"/>
                <a:cs typeface="Arial"/>
                <a:sym typeface="Arial"/>
              </a:rPr>
              <a:t>epsilon</a:t>
            </a:r>
            <a:r>
              <a:rPr lang="es-ES" sz="1800" b="0" i="0" u="none" strike="noStrike" dirty="0">
                <a:solidFill>
                  <a:srgbClr val="071322"/>
                </a:solidFill>
                <a:latin typeface="Arial"/>
                <a:ea typeface="Arial"/>
                <a:cs typeface="Arial"/>
                <a:sym typeface="Arial"/>
              </a:rPr>
              <a:t>) son los errores o ruido blanco.</a:t>
            </a:r>
            <a:endParaRPr b="0" dirty="0"/>
          </a:p>
          <a:p>
            <a:pPr marL="0" lvl="0" indent="0" algn="l" rtl="0">
              <a:spcBef>
                <a:spcPts val="0"/>
              </a:spcBef>
              <a:spcAft>
                <a:spcPts val="0"/>
              </a:spcAft>
              <a:buNone/>
            </a:pPr>
            <a:br>
              <a:rPr lang="es-ES" b="0" dirty="0"/>
            </a:br>
            <a:r>
              <a:rPr lang="es-ES" b="0" dirty="0"/>
              <a:t>Ahora bien, </a:t>
            </a:r>
            <a:br>
              <a:rPr lang="es-ES" b="0" dirty="0"/>
            </a:br>
            <a:r>
              <a:rPr lang="es-ES" sz="1800" b="0" i="0" u="none" strike="noStrike" dirty="0">
                <a:solidFill>
                  <a:srgbClr val="071322"/>
                </a:solidFill>
                <a:latin typeface="Arial"/>
                <a:ea typeface="Arial"/>
                <a:cs typeface="Arial"/>
                <a:sym typeface="Arial"/>
              </a:rPr>
              <a:t>[MA] Por lo general, los datos de las series de tiempo están correlacionados, y asumir que los errores no están correlacionados puede conducir a malos pronósticos. Una forma de superar el problema es utilizar una media móvil para los errores. MA realiza cálculos basados ​​en el ruido en los datos junto con la pendiente de los datos. Es también un </a:t>
            </a:r>
            <a:r>
              <a:rPr lang="es-ES" sz="1800" b="0" i="1" u="none" strike="noStrike" dirty="0">
                <a:solidFill>
                  <a:srgbClr val="071322"/>
                </a:solidFill>
                <a:latin typeface="Arial"/>
                <a:ea typeface="Arial"/>
                <a:cs typeface="Arial"/>
                <a:sym typeface="Arial"/>
              </a:rPr>
              <a:t>suavizador</a:t>
            </a:r>
            <a:r>
              <a:rPr lang="es-ES" sz="1800" b="0" i="0" u="none" strike="noStrike" dirty="0">
                <a:solidFill>
                  <a:srgbClr val="071322"/>
                </a:solidFill>
                <a:latin typeface="Arial"/>
                <a:ea typeface="Arial"/>
                <a:cs typeface="Arial"/>
                <a:sym typeface="Arial"/>
              </a:rPr>
              <a:t> de los valores en la medida en que el n (cantidad de puntos anteriores) se hace más grande. Esta media móvil también puede ser ponderada según el período para darle mayor fuerza a los valores más cercanos al tiempo presente, es así que existe el EMA (</a:t>
            </a:r>
            <a:r>
              <a:rPr lang="es-ES" sz="1800" b="0" i="0" u="none" strike="noStrike" dirty="0" err="1">
                <a:solidFill>
                  <a:srgbClr val="071322"/>
                </a:solidFill>
                <a:latin typeface="Arial"/>
                <a:ea typeface="Arial"/>
                <a:cs typeface="Arial"/>
                <a:sym typeface="Arial"/>
              </a:rPr>
              <a:t>exponential</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moving</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aver</a:t>
            </a:r>
            <a:r>
              <a:rPr lang="es-ES" sz="1800" dirty="0" err="1">
                <a:solidFill>
                  <a:srgbClr val="071322"/>
                </a:solidFill>
                <a:latin typeface="Arial"/>
                <a:ea typeface="Arial"/>
                <a:cs typeface="Arial"/>
                <a:sym typeface="Arial"/>
              </a:rPr>
              <a:t>age</a:t>
            </a:r>
            <a:r>
              <a:rPr lang="es-ES" sz="1800" b="0" i="0" u="none" strike="noStrike" dirty="0">
                <a:solidFill>
                  <a:srgbClr val="071322"/>
                </a:solidFill>
                <a:latin typeface="Arial"/>
                <a:ea typeface="Arial"/>
                <a:cs typeface="Arial"/>
                <a:sym typeface="Arial"/>
              </a:rPr>
              <a:t>) o WMA (</a:t>
            </a:r>
            <a:r>
              <a:rPr lang="es-ES" sz="1800" b="0" i="0" u="none" strike="noStrike" dirty="0" err="1">
                <a:solidFill>
                  <a:srgbClr val="071322"/>
                </a:solidFill>
                <a:latin typeface="Arial"/>
                <a:ea typeface="Arial"/>
                <a:cs typeface="Arial"/>
                <a:sym typeface="Arial"/>
              </a:rPr>
              <a:t>weighted</a:t>
            </a:r>
            <a:r>
              <a:rPr lang="es-ES" sz="1800" b="0" i="0" u="none" strike="noStrike" dirty="0">
                <a:solidFill>
                  <a:srgbClr val="071322"/>
                </a:solidFill>
                <a:latin typeface="Arial"/>
                <a:ea typeface="Arial"/>
                <a:cs typeface="Arial"/>
                <a:sym typeface="Arial"/>
              </a:rPr>
              <a:t> </a:t>
            </a:r>
            <a:r>
              <a:rPr lang="es-ES" sz="1800" dirty="0" err="1">
                <a:solidFill>
                  <a:srgbClr val="071322"/>
                </a:solidFill>
                <a:latin typeface="Arial"/>
                <a:ea typeface="Arial"/>
                <a:cs typeface="Arial"/>
                <a:sym typeface="Arial"/>
              </a:rPr>
              <a:t>moving</a:t>
            </a:r>
            <a:r>
              <a:rPr lang="es-ES" sz="1800" dirty="0">
                <a:solidFill>
                  <a:srgbClr val="071322"/>
                </a:solidFill>
                <a:latin typeface="Arial"/>
                <a:ea typeface="Arial"/>
                <a:cs typeface="Arial"/>
                <a:sym typeface="Arial"/>
              </a:rPr>
              <a:t> </a:t>
            </a:r>
            <a:r>
              <a:rPr lang="es-ES" sz="1800" dirty="0" err="1">
                <a:solidFill>
                  <a:srgbClr val="071322"/>
                </a:solidFill>
                <a:latin typeface="Arial"/>
                <a:ea typeface="Arial"/>
                <a:cs typeface="Arial"/>
                <a:sym typeface="Arial"/>
              </a:rPr>
              <a:t>average</a:t>
            </a:r>
            <a:r>
              <a:rPr lang="es-ES" sz="1800" b="0" i="0" u="none" strike="noStrike" dirty="0">
                <a:solidFill>
                  <a:srgbClr val="071322"/>
                </a:solidFill>
                <a:latin typeface="Arial"/>
                <a:ea typeface="Arial"/>
                <a:cs typeface="Arial"/>
                <a:sym typeface="Arial"/>
              </a:rPr>
              <a:t>).</a:t>
            </a:r>
            <a:endParaRPr b="0" dirty="0"/>
          </a:p>
          <a:p>
            <a:pPr marL="0" lvl="0" indent="0" algn="l" rtl="0">
              <a:spcBef>
                <a:spcPts val="0"/>
              </a:spcBef>
              <a:spcAft>
                <a:spcPts val="0"/>
              </a:spcAft>
              <a:buNone/>
            </a:pPr>
            <a:br>
              <a:rPr lang="es-ES" b="0" dirty="0"/>
            </a:br>
            <a:r>
              <a:rPr lang="es-ES" sz="1800" b="0" i="0" u="none" strike="noStrike" dirty="0">
                <a:solidFill>
                  <a:srgbClr val="071322"/>
                </a:solidFill>
                <a:latin typeface="Arial"/>
                <a:ea typeface="Arial"/>
                <a:cs typeface="Arial"/>
                <a:sym typeface="Arial"/>
              </a:rPr>
              <a:t>La formula de MA como la vemos </a:t>
            </a:r>
            <a:r>
              <a:rPr lang="es-ES" sz="1800" b="0" i="0" u="none" strike="noStrike" dirty="0" err="1">
                <a:solidFill>
                  <a:srgbClr val="071322"/>
                </a:solidFill>
                <a:latin typeface="Arial"/>
                <a:ea typeface="Arial"/>
                <a:cs typeface="Arial"/>
                <a:sym typeface="Arial"/>
              </a:rPr>
              <a:t>aqui</a:t>
            </a:r>
            <a:r>
              <a:rPr lang="es-ES" sz="1800" b="0" i="0" u="none" strike="noStrike" dirty="0">
                <a:solidFill>
                  <a:srgbClr val="071322"/>
                </a:solidFill>
                <a:latin typeface="Arial"/>
                <a:ea typeface="Arial"/>
                <a:cs typeface="Arial"/>
                <a:sym typeface="Arial"/>
              </a:rPr>
              <a:t> es</a:t>
            </a:r>
            <a:endParaRPr b="0" dirty="0"/>
          </a:p>
          <a:p>
            <a:pPr marL="0" lvl="0" indent="0" algn="l" rtl="0">
              <a:spcBef>
                <a:spcPts val="0"/>
              </a:spcBef>
              <a:spcAft>
                <a:spcPts val="0"/>
              </a:spcAft>
              <a:buNone/>
            </a:pPr>
            <a:r>
              <a:rPr lang="es-ES" sz="1800" b="0" i="0" u="none" strike="noStrike" dirty="0">
                <a:solidFill>
                  <a:srgbClr val="071322"/>
                </a:solidFill>
                <a:latin typeface="Arial"/>
                <a:ea typeface="Arial"/>
                <a:cs typeface="Arial"/>
                <a:sym typeface="Arial"/>
              </a:rPr>
              <a:t>Donde μ es la media de la serie, θ1, ..., </a:t>
            </a:r>
            <a:r>
              <a:rPr lang="es-ES" sz="1800" b="0" i="0" u="none" strike="noStrike" dirty="0" err="1">
                <a:solidFill>
                  <a:srgbClr val="071322"/>
                </a:solidFill>
                <a:latin typeface="Arial"/>
                <a:ea typeface="Arial"/>
                <a:cs typeface="Arial"/>
                <a:sym typeface="Arial"/>
              </a:rPr>
              <a:t>θq</a:t>
            </a:r>
            <a:r>
              <a:rPr lang="es-ES" sz="1800" b="0" i="0" u="none" strike="noStrike" dirty="0">
                <a:solidFill>
                  <a:srgbClr val="071322"/>
                </a:solidFill>
                <a:latin typeface="Arial"/>
                <a:ea typeface="Arial"/>
                <a:cs typeface="Arial"/>
                <a:sym typeface="Arial"/>
              </a:rPr>
              <a:t> son los parámetros del modelo y </a:t>
            </a:r>
            <a:r>
              <a:rPr lang="es-ES" sz="1800" b="0" i="0" u="none" strike="noStrike" dirty="0" err="1">
                <a:solidFill>
                  <a:srgbClr val="071322"/>
                </a:solidFill>
                <a:latin typeface="Arial"/>
                <a:ea typeface="Arial"/>
                <a:cs typeface="Arial"/>
                <a:sym typeface="Arial"/>
              </a:rPr>
              <a:t>εt</a:t>
            </a:r>
            <a:r>
              <a:rPr lang="es-ES" sz="1800" b="0" i="0" u="none" strike="noStrike" dirty="0">
                <a:solidFill>
                  <a:srgbClr val="071322"/>
                </a:solidFill>
                <a:latin typeface="Arial"/>
                <a:ea typeface="Arial"/>
                <a:cs typeface="Arial"/>
                <a:sym typeface="Arial"/>
              </a:rPr>
              <a:t>, </a:t>
            </a:r>
            <a:r>
              <a:rPr lang="es-ES" sz="1800" b="0" i="0" u="none" strike="noStrike" dirty="0" err="1">
                <a:solidFill>
                  <a:srgbClr val="071322"/>
                </a:solidFill>
                <a:latin typeface="Arial"/>
                <a:ea typeface="Arial"/>
                <a:cs typeface="Arial"/>
                <a:sym typeface="Arial"/>
              </a:rPr>
              <a:t>εt</a:t>
            </a:r>
            <a:r>
              <a:rPr lang="es-ES" sz="1800" b="0" i="0" u="none" strike="noStrike" dirty="0">
                <a:solidFill>
                  <a:srgbClr val="071322"/>
                </a:solidFill>
                <a:latin typeface="Arial"/>
                <a:ea typeface="Arial"/>
                <a:cs typeface="Arial"/>
                <a:sym typeface="Arial"/>
              </a:rPr>
              <a:t> − 1, ..., </a:t>
            </a:r>
            <a:r>
              <a:rPr lang="es-ES" sz="1800" b="0" i="0" u="none" strike="noStrike" dirty="0" err="1">
                <a:solidFill>
                  <a:srgbClr val="071322"/>
                </a:solidFill>
                <a:latin typeface="Arial"/>
                <a:ea typeface="Arial"/>
                <a:cs typeface="Arial"/>
                <a:sym typeface="Arial"/>
              </a:rPr>
              <a:t>εt</a:t>
            </a:r>
            <a:r>
              <a:rPr lang="es-ES" sz="1800" b="0" i="0" u="none" strike="noStrike" dirty="0">
                <a:solidFill>
                  <a:srgbClr val="071322"/>
                </a:solidFill>
                <a:latin typeface="Arial"/>
                <a:ea typeface="Arial"/>
                <a:cs typeface="Arial"/>
                <a:sym typeface="Arial"/>
              </a:rPr>
              <a:t> − q son términos de error de ruido blanco. El valor de “q” se denomina orden del modelo MA. Similar a lo que vimos en AR </a:t>
            </a:r>
            <a:r>
              <a:rPr lang="es-ES" sz="1800" b="0" i="0" u="none" strike="noStrike" dirty="0" err="1">
                <a:solidFill>
                  <a:srgbClr val="071322"/>
                </a:solidFill>
                <a:latin typeface="Arial"/>
                <a:ea typeface="Arial"/>
                <a:cs typeface="Arial"/>
                <a:sym typeface="Arial"/>
              </a:rPr>
              <a:t>autoregressive</a:t>
            </a:r>
            <a:r>
              <a:rPr lang="es-ES" sz="1800" b="0" i="0" u="none" strike="noStrike" dirty="0">
                <a:solidFill>
                  <a:srgbClr val="071322"/>
                </a:solidFill>
                <a:latin typeface="Arial"/>
                <a:ea typeface="Arial"/>
                <a:cs typeface="Arial"/>
                <a:sym typeface="Arial"/>
              </a:rPr>
              <a:t>, el “q” en MA media </a:t>
            </a:r>
            <a:r>
              <a:rPr lang="es-ES" sz="1800" b="0" i="0" u="none" strike="noStrike" dirty="0" err="1">
                <a:solidFill>
                  <a:srgbClr val="071322"/>
                </a:solidFill>
                <a:latin typeface="Arial"/>
                <a:ea typeface="Arial"/>
                <a:cs typeface="Arial"/>
                <a:sym typeface="Arial"/>
              </a:rPr>
              <a:t>movil</a:t>
            </a:r>
            <a:r>
              <a:rPr lang="es-ES" sz="1800" b="0" i="0" u="none" strike="noStrike" dirty="0">
                <a:solidFill>
                  <a:srgbClr val="071322"/>
                </a:solidFill>
                <a:latin typeface="Arial"/>
                <a:ea typeface="Arial"/>
                <a:cs typeface="Arial"/>
                <a:sym typeface="Arial"/>
              </a:rPr>
              <a:t> determina cuántos puntos de datos anteriores incluiremos en nuestra ecuación. </a:t>
            </a:r>
            <a:endParaRPr b="0" dirty="0"/>
          </a:p>
          <a:p>
            <a:pPr marL="0" lvl="0" indent="0" algn="l" rtl="0">
              <a:spcBef>
                <a:spcPts val="0"/>
              </a:spcBef>
              <a:spcAft>
                <a:spcPts val="0"/>
              </a:spcAft>
              <a:buNone/>
            </a:pPr>
            <a:br>
              <a:rPr lang="es-ES" b="0" dirty="0"/>
            </a:br>
            <a:br>
              <a:rPr lang="es-ES" b="0" dirty="0"/>
            </a:br>
            <a:r>
              <a:rPr lang="es-ES" b="0" dirty="0"/>
              <a:t>Cuando combinamos ambos</a:t>
            </a:r>
            <a:r>
              <a:rPr lang="es-ES" sz="1800" b="0" i="0" u="none" strike="noStrike" dirty="0">
                <a:solidFill>
                  <a:srgbClr val="071322"/>
                </a:solidFill>
                <a:latin typeface="Arial"/>
                <a:ea typeface="Arial"/>
                <a:cs typeface="Arial"/>
                <a:sym typeface="Arial"/>
              </a:rPr>
              <a:t> estamos frente al modelo ARMA </a:t>
            </a:r>
            <a:r>
              <a:rPr lang="es-ES" sz="1800" b="1" i="0" u="none" strike="noStrike" dirty="0">
                <a:solidFill>
                  <a:srgbClr val="071322"/>
                </a:solidFill>
                <a:latin typeface="Arial"/>
                <a:ea typeface="Arial"/>
                <a:cs typeface="Arial"/>
                <a:sym typeface="Arial"/>
              </a:rPr>
              <a:t>(</a:t>
            </a:r>
            <a:r>
              <a:rPr lang="es-ES" sz="1800" b="1" i="0" u="none" strike="noStrike" dirty="0" err="1">
                <a:solidFill>
                  <a:srgbClr val="071322"/>
                </a:solidFill>
                <a:latin typeface="Arial"/>
                <a:ea typeface="Arial"/>
                <a:cs typeface="Arial"/>
                <a:sym typeface="Arial"/>
              </a:rPr>
              <a:t>Autoregresive</a:t>
            </a:r>
            <a:r>
              <a:rPr lang="es-ES" sz="1800" b="1" i="0" u="none" strike="noStrike" dirty="0">
                <a:solidFill>
                  <a:srgbClr val="071322"/>
                </a:solidFill>
                <a:latin typeface="Arial"/>
                <a:ea typeface="Arial"/>
                <a:cs typeface="Arial"/>
                <a:sym typeface="Arial"/>
              </a:rPr>
              <a:t> </a:t>
            </a:r>
            <a:r>
              <a:rPr lang="es-ES" sz="1800" b="1" i="0" u="none" strike="noStrike" dirty="0" err="1">
                <a:solidFill>
                  <a:srgbClr val="071322"/>
                </a:solidFill>
                <a:latin typeface="Arial"/>
                <a:ea typeface="Arial"/>
                <a:cs typeface="Arial"/>
                <a:sym typeface="Arial"/>
              </a:rPr>
              <a:t>moving</a:t>
            </a:r>
            <a:r>
              <a:rPr lang="es-ES" sz="1800" b="1" i="0" u="none" strike="noStrike" dirty="0">
                <a:solidFill>
                  <a:srgbClr val="071322"/>
                </a:solidFill>
                <a:latin typeface="Arial"/>
                <a:ea typeface="Arial"/>
                <a:cs typeface="Arial"/>
                <a:sym typeface="Arial"/>
              </a:rPr>
              <a:t> </a:t>
            </a:r>
            <a:r>
              <a:rPr lang="es-ES" sz="1800" b="1" i="0" u="none" strike="noStrike" dirty="0" err="1">
                <a:solidFill>
                  <a:srgbClr val="071322"/>
                </a:solidFill>
                <a:latin typeface="Arial"/>
                <a:ea typeface="Arial"/>
                <a:cs typeface="Arial"/>
                <a:sym typeface="Arial"/>
              </a:rPr>
              <a:t>average</a:t>
            </a:r>
            <a:r>
              <a:rPr lang="es-ES" sz="1800" b="1" i="0" u="none" strike="noStrike" dirty="0">
                <a:solidFill>
                  <a:srgbClr val="071322"/>
                </a:solidFill>
                <a:latin typeface="Arial"/>
                <a:ea typeface="Arial"/>
                <a:cs typeface="Arial"/>
                <a:sym typeface="Arial"/>
              </a:rPr>
              <a:t>)</a:t>
            </a:r>
            <a:r>
              <a:rPr lang="es-ES" sz="1800" b="0" i="0" u="none" strike="noStrike" dirty="0">
                <a:solidFill>
                  <a:srgbClr val="071322"/>
                </a:solidFill>
                <a:latin typeface="Arial"/>
                <a:ea typeface="Arial"/>
                <a:cs typeface="Arial"/>
                <a:sym typeface="Arial"/>
              </a:rPr>
              <a:t>. </a:t>
            </a:r>
            <a:endParaRPr dirty="0">
              <a:solidFill>
                <a:srgbClr val="FF0000"/>
              </a:solidFill>
            </a:endParaRPr>
          </a:p>
        </p:txBody>
      </p:sp>
      <p:sp>
        <p:nvSpPr>
          <p:cNvPr id="162" name="Google Shape;16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600" b="1" i="0" u="none" strike="noStrike" dirty="0">
                <a:solidFill>
                  <a:srgbClr val="071322"/>
                </a:solidFill>
                <a:latin typeface="Arial"/>
                <a:ea typeface="Arial"/>
                <a:cs typeface="Arial"/>
                <a:sym typeface="Arial"/>
              </a:rPr>
              <a:t>[CLARA]</a:t>
            </a:r>
          </a:p>
          <a:p>
            <a:pPr marL="0" lvl="0" indent="0" algn="l" rtl="0">
              <a:spcBef>
                <a:spcPts val="0"/>
              </a:spcBef>
              <a:spcAft>
                <a:spcPts val="0"/>
              </a:spcAft>
              <a:buNone/>
            </a:pPr>
            <a:r>
              <a:rPr lang="es-ES" sz="1500" dirty="0"/>
              <a:t>Antes de avanzar veamos un ejemplo y entendamos la diferencia entre series de tiempo y regresión.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s-ES" sz="1500" dirty="0"/>
              <a:t>Supongamos que tenemos a nuestro equipo favorito peleando un campeonato y queremos predecir cuál serán los puntos obtenidos la semana siguiente dadas las variables o </a:t>
            </a:r>
            <a:r>
              <a:rPr lang="es-ES" sz="1500" dirty="0" err="1"/>
              <a:t>features</a:t>
            </a:r>
            <a:r>
              <a:rPr lang="es-ES" sz="1500" dirty="0"/>
              <a:t> del conjunto de datos que disponemos. </a:t>
            </a:r>
          </a:p>
          <a:p>
            <a:pPr marL="0" lvl="0" indent="0" algn="l" rtl="0">
              <a:spcBef>
                <a:spcPts val="0"/>
              </a:spcBef>
              <a:spcAft>
                <a:spcPts val="0"/>
              </a:spcAft>
              <a:buNone/>
            </a:pPr>
            <a:endParaRPr lang="es-ES" sz="1500" dirty="0"/>
          </a:p>
          <a:p>
            <a:pPr marL="0" lvl="0" indent="0" algn="l" rtl="0">
              <a:spcBef>
                <a:spcPts val="0"/>
              </a:spcBef>
              <a:spcAft>
                <a:spcPts val="0"/>
              </a:spcAft>
              <a:buNone/>
            </a:pPr>
            <a:r>
              <a:rPr lang="es-ES" sz="1500" dirty="0"/>
              <a:t>Este es un problema de regresión típico y es posible que lo vea modelado en la forma de Y es igual a M, X más</a:t>
            </a:r>
            <a:endParaRPr sz="1500" dirty="0"/>
          </a:p>
          <a:p>
            <a:pPr marL="0" lvl="0" indent="0" algn="l" rtl="0">
              <a:spcBef>
                <a:spcPts val="0"/>
              </a:spcBef>
              <a:spcAft>
                <a:spcPts val="0"/>
              </a:spcAft>
              <a:buNone/>
            </a:pPr>
            <a:endParaRPr lang="es-419" sz="1500" dirty="0"/>
          </a:p>
          <a:p>
            <a:pPr marL="0" lvl="0" indent="0" algn="l" rtl="0">
              <a:spcBef>
                <a:spcPts val="0"/>
              </a:spcBef>
              <a:spcAft>
                <a:spcPts val="0"/>
              </a:spcAft>
              <a:buNone/>
            </a:pPr>
            <a:r>
              <a:rPr lang="es-ES" sz="1500" dirty="0"/>
              <a:t>En nuestro caso tenemos la variable a predecir puntos y el único </a:t>
            </a:r>
            <a:r>
              <a:rPr lang="es-ES" sz="1500" dirty="0" err="1"/>
              <a:t>feature</a:t>
            </a:r>
            <a:r>
              <a:rPr lang="es-ES" sz="1500" dirty="0"/>
              <a:t> intentos.</a:t>
            </a:r>
          </a:p>
          <a:p>
            <a:pPr marL="0" lvl="0" indent="0" algn="l" rtl="0">
              <a:spcBef>
                <a:spcPts val="0"/>
              </a:spcBef>
              <a:spcAft>
                <a:spcPts val="0"/>
              </a:spcAft>
              <a:buNone/>
            </a:pPr>
            <a:endParaRPr lang="es-ES" sz="1500" dirty="0"/>
          </a:p>
          <a:p>
            <a:pPr marL="0" lvl="0" indent="0" algn="l" rtl="0">
              <a:spcBef>
                <a:spcPts val="0"/>
              </a:spcBef>
              <a:spcAft>
                <a:spcPts val="0"/>
              </a:spcAft>
              <a:buNone/>
            </a:pPr>
            <a:r>
              <a:rPr lang="es-ES" sz="1500" dirty="0"/>
              <a:t>Si fuera un caso de serie de tiempo también predeciríamos puntos pero aquí solo está pronosticando puntos anotados en un paso y en el futuro. Entonces, en lugar de predecir los puntos anotados para cada fila, está mirando los puntos anotados en el futuro. Se observa que para la semana número ocho, la semana que estamos tratando de pronosticar, no tenemos información de </a:t>
            </a:r>
            <a:r>
              <a:rPr lang="es-ES" sz="1500" dirty="0" err="1"/>
              <a:t>features</a:t>
            </a:r>
            <a:r>
              <a:rPr lang="es-ES" sz="1500" dirty="0"/>
              <a:t> porque el juego aún no ha sucedido. </a:t>
            </a:r>
          </a:p>
          <a:p>
            <a:pPr marL="0" lvl="0" indent="0" algn="l" rtl="0">
              <a:spcBef>
                <a:spcPts val="0"/>
              </a:spcBef>
              <a:spcAft>
                <a:spcPts val="0"/>
              </a:spcAft>
              <a:buNone/>
            </a:pPr>
            <a:endParaRPr lang="es-ES" sz="1500" dirty="0"/>
          </a:p>
          <a:p>
            <a:pPr marL="0" lvl="0" indent="0" algn="l" rtl="0">
              <a:spcBef>
                <a:spcPts val="0"/>
              </a:spcBef>
              <a:spcAft>
                <a:spcPts val="0"/>
              </a:spcAft>
              <a:buNone/>
            </a:pPr>
            <a:r>
              <a:rPr lang="es-ES" sz="1500" dirty="0"/>
              <a:t>Entonces, el desafío con la previsión es cómo creamos características para que podamos hacer estas previsiones para nuestra variable objetivo en el futuro cuando no hay información disponible? </a:t>
            </a:r>
            <a:endParaRPr sz="1500" dirty="0"/>
          </a:p>
        </p:txBody>
      </p:sp>
      <p:sp>
        <p:nvSpPr>
          <p:cNvPr id="173" name="Google Shape;17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0"/>
          <p:cNvSpPr>
            <a:spLocks noGrp="1"/>
          </p:cNvSpPr>
          <p:nvPr>
            <p:ph type="pic" idx="2"/>
          </p:nvPr>
        </p:nvSpPr>
        <p:spPr>
          <a:xfrm>
            <a:off x="5183188" y="987425"/>
            <a:ext cx="6172200" cy="4873625"/>
          </a:xfrm>
          <a:prstGeom prst="rect">
            <a:avLst/>
          </a:prstGeom>
          <a:noFill/>
          <a:ln>
            <a:noFill/>
          </a:ln>
        </p:spPr>
      </p:sp>
      <p:sp>
        <p:nvSpPr>
          <p:cNvPr id="80" name="Google Shape;80;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es.wikipedia.org/wiki/Criterio_de_informaci%C3%B3n_bayesian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ickpoison/astsa/blob/master/fun_with_astsa/fun_with_astsa.md#arima-simulation" TargetMode="External"/><Relationship Id="rId7" Type="http://schemas.openxmlformats.org/officeDocument/2006/relationships/hyperlink" Target="https://es.wikipedia.org/wiki/Criterio_de_informaci%C3%B3n_bayesian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uv.es/ceaces/series/series.htm" TargetMode="External"/><Relationship Id="rId5" Type="http://schemas.openxmlformats.org/officeDocument/2006/relationships/hyperlink" Target="https://en.wikipedia.org/wiki/Moving-average_model" TargetMode="External"/><Relationship Id="rId4" Type="http://schemas.openxmlformats.org/officeDocument/2006/relationships/hyperlink" Target="https://en.wikipedia.org/wiki/Autoregressive_mode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a:xfrm>
            <a:off x="342900" y="546100"/>
            <a:ext cx="11684000" cy="5346700"/>
          </a:xfrm>
        </p:spPr>
        <p:txBody>
          <a:bodyPr>
            <a:normAutofit/>
          </a:bodyPr>
          <a:lstStyle/>
          <a:p>
            <a:pPr algn="l"/>
            <a:r>
              <a:rPr lang="es-419" dirty="0"/>
              <a:t>VIDEO 1</a:t>
            </a:r>
            <a:br>
              <a:rPr lang="es-419" dirty="0"/>
            </a:br>
            <a:br>
              <a:rPr lang="es-419" dirty="0"/>
            </a:br>
            <a:r>
              <a:rPr lang="es-419" dirty="0"/>
              <a:t>Participantes:</a:t>
            </a:r>
            <a:br>
              <a:rPr lang="es-419" dirty="0"/>
            </a:br>
            <a:r>
              <a:rPr lang="es-419" dirty="0"/>
              <a:t>- Antonio Velázquez Bustamante</a:t>
            </a:r>
            <a:br>
              <a:rPr lang="es-419" dirty="0"/>
            </a:br>
            <a:r>
              <a:rPr lang="es-419" dirty="0"/>
              <a:t>- Clara Trinco </a:t>
            </a:r>
            <a:endParaRPr lang="en-US" dirty="0"/>
          </a:p>
        </p:txBody>
      </p:sp>
    </p:spTree>
    <p:extLst>
      <p:ext uri="{BB962C8B-B14F-4D97-AF65-F5344CB8AC3E}">
        <p14:creationId xmlns:p14="http://schemas.microsoft.com/office/powerpoint/2010/main" val="64010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4</a:t>
            </a:r>
            <a:endParaRPr lang="en-US" dirty="0"/>
          </a:p>
        </p:txBody>
      </p:sp>
    </p:spTree>
    <p:extLst>
      <p:ext uri="{BB962C8B-B14F-4D97-AF65-F5344CB8AC3E}">
        <p14:creationId xmlns:p14="http://schemas.microsoft.com/office/powerpoint/2010/main" val="121886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
        <p:cNvGrpSpPr/>
        <p:nvPr/>
      </p:nvGrpSpPr>
      <p:grpSpPr>
        <a:xfrm>
          <a:off x="0" y="0"/>
          <a:ext cx="0" cy="0"/>
          <a:chOff x="0" y="0"/>
          <a:chExt cx="0" cy="0"/>
        </a:xfrm>
      </p:grpSpPr>
      <p:sp>
        <p:nvSpPr>
          <p:cNvPr id="165" name="Google Shape;165;p7"/>
          <p:cNvSpPr txBox="1"/>
          <p:nvPr/>
        </p:nvSpPr>
        <p:spPr>
          <a:xfrm>
            <a:off x="447317" y="186654"/>
            <a:ext cx="11546775"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ARMA </a:t>
            </a:r>
            <a:r>
              <a:rPr lang="es-ES" sz="3200" b="1" dirty="0">
                <a:solidFill>
                  <a:schemeClr val="dk1"/>
                </a:solidFill>
                <a:latin typeface="Arial Black" panose="020B0A04020102020204" pitchFamily="34" charset="0"/>
                <a:sym typeface="Arial"/>
              </a:rPr>
              <a:t>(AUTOREGRESSIVE MOVING AVERAGE)</a:t>
            </a:r>
            <a:endParaRPr sz="3200" b="1" dirty="0">
              <a:solidFill>
                <a:schemeClr val="dk1"/>
              </a:solidFill>
              <a:latin typeface="Arial Black" panose="020B0A04020102020204" pitchFamily="34" charset="0"/>
              <a:sym typeface="Arial"/>
            </a:endParaRPr>
          </a:p>
        </p:txBody>
      </p:sp>
      <p:pic>
        <p:nvPicPr>
          <p:cNvPr id="166" name="Google Shape;166;p7"/>
          <p:cNvPicPr preferRelativeResize="0"/>
          <p:nvPr/>
        </p:nvPicPr>
        <p:blipFill rotWithShape="1">
          <a:blip r:embed="rId3">
            <a:alphaModFix/>
          </a:blip>
          <a:srcRect/>
          <a:stretch/>
        </p:blipFill>
        <p:spPr>
          <a:xfrm>
            <a:off x="4336551" y="1909041"/>
            <a:ext cx="4114800" cy="1114425"/>
          </a:xfrm>
          <a:prstGeom prst="rect">
            <a:avLst/>
          </a:prstGeom>
          <a:noFill/>
          <a:ln>
            <a:noFill/>
          </a:ln>
        </p:spPr>
      </p:pic>
      <p:pic>
        <p:nvPicPr>
          <p:cNvPr id="167" name="Google Shape;167;p7"/>
          <p:cNvPicPr preferRelativeResize="0"/>
          <p:nvPr/>
        </p:nvPicPr>
        <p:blipFill rotWithShape="1">
          <a:blip r:embed="rId4">
            <a:alphaModFix/>
          </a:blip>
          <a:srcRect/>
          <a:stretch/>
        </p:blipFill>
        <p:spPr>
          <a:xfrm>
            <a:off x="4336551" y="3907311"/>
            <a:ext cx="5734050" cy="1209675"/>
          </a:xfrm>
          <a:prstGeom prst="rect">
            <a:avLst/>
          </a:prstGeom>
          <a:noFill/>
          <a:ln>
            <a:noFill/>
          </a:ln>
        </p:spPr>
      </p:pic>
      <p:sp>
        <p:nvSpPr>
          <p:cNvPr id="168" name="Google Shape;168;p7"/>
          <p:cNvSpPr txBox="1"/>
          <p:nvPr/>
        </p:nvSpPr>
        <p:spPr>
          <a:xfrm>
            <a:off x="2796223" y="2097125"/>
            <a:ext cx="5734050" cy="104644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ES" sz="4400" b="1" dirty="0">
                <a:solidFill>
                  <a:srgbClr val="7030A0"/>
                </a:solidFill>
                <a:latin typeface="Arial"/>
                <a:ea typeface="Arial"/>
                <a:cs typeface="Arial"/>
                <a:sym typeface="Arial"/>
              </a:rPr>
              <a:t>[AR]</a:t>
            </a:r>
            <a:endParaRPr dirty="0">
              <a:solidFill>
                <a:srgbClr val="7030A0"/>
              </a:solidFill>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69" name="Google Shape;169;p7"/>
          <p:cNvSpPr txBox="1"/>
          <p:nvPr/>
        </p:nvSpPr>
        <p:spPr>
          <a:xfrm>
            <a:off x="2796223" y="4161909"/>
            <a:ext cx="3080657"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400" b="1" dirty="0">
                <a:solidFill>
                  <a:srgbClr val="7030A0"/>
                </a:solidFill>
                <a:latin typeface="Arial"/>
                <a:ea typeface="Arial"/>
                <a:cs typeface="Arial"/>
                <a:sym typeface="Arial"/>
              </a:rPr>
              <a:t>[MA]</a:t>
            </a:r>
            <a:endParaRPr dirty="0">
              <a:solidFill>
                <a:srgbClr val="7030A0"/>
              </a:solidFill>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10" name="Graphic 9" descr="Hourglass 30% outline">
            <a:extLst>
              <a:ext uri="{FF2B5EF4-FFF2-40B4-BE49-F238E27FC236}">
                <a16:creationId xmlns:a16="http://schemas.microsoft.com/office/drawing/2014/main" id="{89047B66-4A64-43EE-AD37-A416D44E9F8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8446"/>
          <a:stretch/>
        </p:blipFill>
        <p:spPr>
          <a:xfrm>
            <a:off x="8662231" y="184134"/>
            <a:ext cx="3529769" cy="6846795"/>
          </a:xfrm>
          <a:prstGeom prst="rect">
            <a:avLst/>
          </a:prstGeom>
        </p:spPr>
      </p:pic>
      <p:pic>
        <p:nvPicPr>
          <p:cNvPr id="12" name="Graphic 11" descr="Hourglass 30% outline">
            <a:extLst>
              <a:ext uri="{FF2B5EF4-FFF2-40B4-BE49-F238E27FC236}">
                <a16:creationId xmlns:a16="http://schemas.microsoft.com/office/drawing/2014/main" id="{B5791BEB-D2C4-4131-A3ED-08D2EACBB1B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9802" r="3514"/>
          <a:stretch/>
        </p:blipFill>
        <p:spPr>
          <a:xfrm>
            <a:off x="0" y="184133"/>
            <a:ext cx="3196330" cy="6846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2" name="Graphic 11" descr="Hourglass 30% outline">
            <a:extLst>
              <a:ext uri="{FF2B5EF4-FFF2-40B4-BE49-F238E27FC236}">
                <a16:creationId xmlns:a16="http://schemas.microsoft.com/office/drawing/2014/main" id="{374BA5C0-6E13-4CBB-94B4-FFAECE59D6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175" name="Google Shape;175;p8"/>
          <p:cNvSpPr txBox="1"/>
          <p:nvPr/>
        </p:nvSpPr>
        <p:spPr>
          <a:xfrm>
            <a:off x="435428" y="359229"/>
            <a:ext cx="115467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EJEMPLO</a:t>
            </a:r>
            <a:endParaRPr sz="4000" dirty="0">
              <a:solidFill>
                <a:schemeClr val="dk1"/>
              </a:solidFill>
              <a:latin typeface="Arial Black" panose="020B0A04020102020204" pitchFamily="34" charset="0"/>
              <a:sym typeface="Arial"/>
            </a:endParaRPr>
          </a:p>
        </p:txBody>
      </p:sp>
      <p:graphicFrame>
        <p:nvGraphicFramePr>
          <p:cNvPr id="176" name="Google Shape;176;p8"/>
          <p:cNvGraphicFramePr/>
          <p:nvPr>
            <p:extLst>
              <p:ext uri="{D42A27DB-BD31-4B8C-83A1-F6EECF244321}">
                <p14:modId xmlns:p14="http://schemas.microsoft.com/office/powerpoint/2010/main" val="2358590114"/>
              </p:ext>
            </p:extLst>
          </p:nvPr>
        </p:nvGraphicFramePr>
        <p:xfrm>
          <a:off x="832221" y="2240321"/>
          <a:ext cx="8128000" cy="3337650"/>
        </p:xfrm>
        <a:graphic>
          <a:graphicData uri="http://schemas.openxmlformats.org/drawingml/2006/table">
            <a:tbl>
              <a:tblPr firstRow="1" bandRow="1">
                <a:noFill/>
                <a:tableStyleId>{0CAD7FC1-D1AA-4F44-AE9E-5B6CCD1890D5}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50">
                <a:tc>
                  <a:txBody>
                    <a:bodyPr/>
                    <a:lstStyle/>
                    <a:p>
                      <a:pPr marL="0" marR="0" lvl="0" indent="0" algn="ctr" rtl="0">
                        <a:spcBef>
                          <a:spcPts val="0"/>
                        </a:spcBef>
                        <a:spcAft>
                          <a:spcPts val="0"/>
                        </a:spcAft>
                        <a:buNone/>
                      </a:pPr>
                      <a:r>
                        <a:rPr lang="es-ES" sz="1800" u="none" strike="noStrike" cap="none"/>
                        <a:t>SEMANA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EQUIPO</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PUNTOS</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INTENTOS</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s-E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9</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s-E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s-E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s-E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11</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s-ES" sz="1800" u="none" strike="noStrike" cap="none"/>
                        <a:t>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dirty="0"/>
                        <a:t>38</a:t>
                      </a:r>
                      <a:endParaRPr sz="1800" u="none" strike="noStrike" cap="none" dirty="0"/>
                    </a:p>
                  </a:txBody>
                  <a:tcPr marL="91450" marR="91450" marT="45725" marB="45725">
                    <a:solidFill>
                      <a:schemeClr val="accent2">
                        <a:lumMod val="60000"/>
                        <a:lumOff val="40000"/>
                      </a:schemeClr>
                    </a:solidFill>
                  </a:tcPr>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dirty="0"/>
                        <a:t>??</a:t>
                      </a:r>
                      <a:endParaRPr sz="1800" u="none" strike="noStrike" cap="none" dirty="0"/>
                    </a:p>
                  </a:txBody>
                  <a:tcPr marL="91450" marR="91450" marT="45725" marB="45725">
                    <a:solidFill>
                      <a:schemeClr val="accent4">
                        <a:lumMod val="60000"/>
                        <a:lumOff val="40000"/>
                      </a:schemeClr>
                    </a:solidFill>
                  </a:tcPr>
                </a:tc>
                <a:tc>
                  <a:txBody>
                    <a:bodyPr/>
                    <a:lstStyle/>
                    <a:p>
                      <a:pPr marL="0" marR="0" lvl="0" indent="0" algn="ctr" rtl="0">
                        <a:spcBef>
                          <a:spcPts val="0"/>
                        </a:spcBef>
                        <a:spcAft>
                          <a:spcPts val="0"/>
                        </a:spcAft>
                        <a:buNone/>
                      </a:pPr>
                      <a:endParaRPr sz="1800" u="none" strike="noStrike" cap="none" dirty="0"/>
                    </a:p>
                  </a:txBody>
                  <a:tcPr marL="91450" marR="91450" marT="45725" marB="45725"/>
                </a:tc>
                <a:extLst>
                  <a:ext uri="{0D108BD9-81ED-4DB2-BD59-A6C34878D82A}">
                    <a16:rowId xmlns:a16="http://schemas.microsoft.com/office/drawing/2014/main" val="10008"/>
                  </a:ext>
                </a:extLst>
              </a:tr>
            </a:tbl>
          </a:graphicData>
        </a:graphic>
      </p:graphicFrame>
      <p:sp>
        <p:nvSpPr>
          <p:cNvPr id="177" name="Google Shape;177;p8"/>
          <p:cNvSpPr txBox="1"/>
          <p:nvPr/>
        </p:nvSpPr>
        <p:spPr>
          <a:xfrm>
            <a:off x="4798250" y="1576907"/>
            <a:ext cx="2057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dirty="0">
                <a:solidFill>
                  <a:schemeClr val="dk1"/>
                </a:solidFill>
                <a:latin typeface="Calibri"/>
                <a:ea typeface="Calibri"/>
                <a:cs typeface="Calibri"/>
                <a:sym typeface="Calibri"/>
              </a:rPr>
              <a:t>VARIABLE TARGET</a:t>
            </a:r>
            <a:endParaRPr sz="1800" dirty="0">
              <a:solidFill>
                <a:schemeClr val="dk1"/>
              </a:solidFill>
              <a:latin typeface="Calibri"/>
              <a:ea typeface="Calibri"/>
              <a:cs typeface="Calibri"/>
              <a:sym typeface="Calibri"/>
            </a:endParaRPr>
          </a:p>
        </p:txBody>
      </p:sp>
      <p:cxnSp>
        <p:nvCxnSpPr>
          <p:cNvPr id="178" name="Google Shape;178;p8"/>
          <p:cNvCxnSpPr>
            <a:cxnSpLocks/>
          </p:cNvCxnSpPr>
          <p:nvPr/>
        </p:nvCxnSpPr>
        <p:spPr>
          <a:xfrm>
            <a:off x="5826950" y="1941948"/>
            <a:ext cx="0" cy="298500"/>
          </a:xfrm>
          <a:prstGeom prst="straightConnector1">
            <a:avLst/>
          </a:prstGeom>
          <a:noFill/>
          <a:ln w="19050" cap="flat" cmpd="sng">
            <a:solidFill>
              <a:schemeClr val="accent1"/>
            </a:solidFill>
            <a:prstDash val="solid"/>
            <a:miter lim="800000"/>
            <a:headEnd type="none" w="sm" len="sm"/>
            <a:tailEnd type="triangle" w="med" len="med"/>
          </a:ln>
        </p:spPr>
      </p:cxnSp>
      <p:pic>
        <p:nvPicPr>
          <p:cNvPr id="179" name="Google Shape;179;p8"/>
          <p:cNvPicPr preferRelativeResize="0"/>
          <p:nvPr/>
        </p:nvPicPr>
        <p:blipFill rotWithShape="1">
          <a:blip r:embed="rId5">
            <a:alphaModFix/>
          </a:blip>
          <a:srcRect/>
          <a:stretch/>
        </p:blipFill>
        <p:spPr>
          <a:xfrm>
            <a:off x="9783596" y="3145869"/>
            <a:ext cx="1956179" cy="566262"/>
          </a:xfrm>
          <a:prstGeom prst="rect">
            <a:avLst/>
          </a:prstGeom>
          <a:noFill/>
          <a:ln>
            <a:noFill/>
          </a:ln>
        </p:spPr>
      </p:pic>
      <p:sp>
        <p:nvSpPr>
          <p:cNvPr id="180" name="Google Shape;180;p8"/>
          <p:cNvSpPr txBox="1"/>
          <p:nvPr/>
        </p:nvSpPr>
        <p:spPr>
          <a:xfrm>
            <a:off x="6812107" y="1572616"/>
            <a:ext cx="2057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dirty="0">
                <a:solidFill>
                  <a:schemeClr val="dk1"/>
                </a:solidFill>
                <a:latin typeface="Calibri"/>
                <a:ea typeface="Calibri"/>
                <a:cs typeface="Calibri"/>
                <a:sym typeface="Calibri"/>
              </a:rPr>
              <a:t>FEATURE</a:t>
            </a:r>
            <a:endParaRPr sz="1800" dirty="0">
              <a:solidFill>
                <a:schemeClr val="dk1"/>
              </a:solidFill>
              <a:latin typeface="Calibri"/>
              <a:ea typeface="Calibri"/>
              <a:cs typeface="Calibri"/>
              <a:sym typeface="Calibri"/>
            </a:endParaRPr>
          </a:p>
        </p:txBody>
      </p:sp>
      <p:cxnSp>
        <p:nvCxnSpPr>
          <p:cNvPr id="181" name="Google Shape;181;p8"/>
          <p:cNvCxnSpPr/>
          <p:nvPr/>
        </p:nvCxnSpPr>
        <p:spPr>
          <a:xfrm>
            <a:off x="7840807" y="1941948"/>
            <a:ext cx="0" cy="298373"/>
          </a:xfrm>
          <a:prstGeom prst="straightConnector1">
            <a:avLst/>
          </a:prstGeom>
          <a:noFill/>
          <a:ln w="19050" cap="flat" cmpd="sng">
            <a:solidFill>
              <a:schemeClr val="accent1"/>
            </a:solidFill>
            <a:prstDash val="solid"/>
            <a:miter lim="800000"/>
            <a:headEnd type="none" w="sm" len="sm"/>
            <a:tailEnd type="triangle" w="med" len="med"/>
          </a:ln>
        </p:spPr>
      </p:cxnSp>
      <p:pic>
        <p:nvPicPr>
          <p:cNvPr id="182" name="Google Shape;182;p8"/>
          <p:cNvPicPr preferRelativeResize="0"/>
          <p:nvPr/>
        </p:nvPicPr>
        <p:blipFill rotWithShape="1">
          <a:blip r:embed="rId6">
            <a:alphaModFix/>
          </a:blip>
          <a:srcRect/>
          <a:stretch/>
        </p:blipFill>
        <p:spPr>
          <a:xfrm>
            <a:off x="10161988" y="4503536"/>
            <a:ext cx="1425387" cy="559661"/>
          </a:xfrm>
          <a:prstGeom prst="rect">
            <a:avLst/>
          </a:prstGeom>
          <a:noFill/>
          <a:ln>
            <a:noFill/>
          </a:ln>
        </p:spPr>
      </p:pic>
      <p:sp>
        <p:nvSpPr>
          <p:cNvPr id="183" name="Google Shape;183;p8"/>
          <p:cNvSpPr txBox="1"/>
          <p:nvPr/>
        </p:nvSpPr>
        <p:spPr>
          <a:xfrm>
            <a:off x="9046990" y="2592268"/>
            <a:ext cx="2845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a:solidFill>
                  <a:srgbClr val="F4B183"/>
                </a:solidFill>
              </a:rPr>
              <a:t>Regresión</a:t>
            </a:r>
            <a:r>
              <a:rPr lang="es-ES" sz="1800" b="1" dirty="0">
                <a:solidFill>
                  <a:srgbClr val="F4B183"/>
                </a:solidFill>
                <a:latin typeface="Arial"/>
                <a:ea typeface="Arial"/>
                <a:cs typeface="Arial"/>
                <a:sym typeface="Arial"/>
              </a:rPr>
              <a:t>: </a:t>
            </a:r>
            <a:endParaRPr sz="1800" b="1" dirty="0">
              <a:solidFill>
                <a:srgbClr val="F4B183"/>
              </a:solidFill>
              <a:latin typeface="Arial"/>
              <a:ea typeface="Arial"/>
              <a:cs typeface="Arial"/>
              <a:sym typeface="Arial"/>
            </a:endParaRPr>
          </a:p>
        </p:txBody>
      </p:sp>
      <p:sp>
        <p:nvSpPr>
          <p:cNvPr id="184" name="Google Shape;184;p8"/>
          <p:cNvSpPr txBox="1"/>
          <p:nvPr/>
        </p:nvSpPr>
        <p:spPr>
          <a:xfrm>
            <a:off x="9046990" y="3952166"/>
            <a:ext cx="2845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a:solidFill>
                  <a:srgbClr val="FFD966"/>
                </a:solidFill>
                <a:latin typeface="Arial"/>
                <a:ea typeface="Arial"/>
                <a:cs typeface="Arial"/>
                <a:sym typeface="Arial"/>
              </a:rPr>
              <a:t>Serie de tiempo: </a:t>
            </a:r>
            <a:endParaRPr sz="1800" b="1" dirty="0">
              <a:solidFill>
                <a:srgbClr val="FFD966"/>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p:nvPr/>
        </p:nvSpPr>
        <p:spPr>
          <a:xfrm>
            <a:off x="435428" y="359229"/>
            <a:ext cx="115467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EJEMPLO [AR]</a:t>
            </a:r>
            <a:endParaRPr sz="4000" dirty="0">
              <a:solidFill>
                <a:schemeClr val="dk1"/>
              </a:solidFill>
              <a:latin typeface="Arial Black" panose="020B0A04020102020204" pitchFamily="34" charset="0"/>
              <a:sym typeface="Arial"/>
            </a:endParaRPr>
          </a:p>
        </p:txBody>
      </p:sp>
      <p:graphicFrame>
        <p:nvGraphicFramePr>
          <p:cNvPr id="191" name="Google Shape;191;p9"/>
          <p:cNvGraphicFramePr/>
          <p:nvPr/>
        </p:nvGraphicFramePr>
        <p:xfrm>
          <a:off x="1230707" y="1488440"/>
          <a:ext cx="9226125" cy="3881210"/>
        </p:xfrm>
        <a:graphic>
          <a:graphicData uri="http://schemas.openxmlformats.org/drawingml/2006/table">
            <a:tbl>
              <a:tblPr firstRow="1" bandRow="1">
                <a:noFill/>
                <a:tableStyleId>{0CAD7FC1-D1AA-4F44-AE9E-5B6CCD1890D5}</a:tableStyleId>
              </a:tblPr>
              <a:tblGrid>
                <a:gridCol w="1845225">
                  <a:extLst>
                    <a:ext uri="{9D8B030D-6E8A-4147-A177-3AD203B41FA5}">
                      <a16:colId xmlns:a16="http://schemas.microsoft.com/office/drawing/2014/main" val="20000"/>
                    </a:ext>
                  </a:extLst>
                </a:gridCol>
                <a:gridCol w="1845225">
                  <a:extLst>
                    <a:ext uri="{9D8B030D-6E8A-4147-A177-3AD203B41FA5}">
                      <a16:colId xmlns:a16="http://schemas.microsoft.com/office/drawing/2014/main" val="20001"/>
                    </a:ext>
                  </a:extLst>
                </a:gridCol>
                <a:gridCol w="1845225">
                  <a:extLst>
                    <a:ext uri="{9D8B030D-6E8A-4147-A177-3AD203B41FA5}">
                      <a16:colId xmlns:a16="http://schemas.microsoft.com/office/drawing/2014/main" val="20002"/>
                    </a:ext>
                  </a:extLst>
                </a:gridCol>
                <a:gridCol w="1845225">
                  <a:extLst>
                    <a:ext uri="{9D8B030D-6E8A-4147-A177-3AD203B41FA5}">
                      <a16:colId xmlns:a16="http://schemas.microsoft.com/office/drawing/2014/main" val="20003"/>
                    </a:ext>
                  </a:extLst>
                </a:gridCol>
                <a:gridCol w="184522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s-ES" sz="1800" u="none" strike="noStrike" cap="none"/>
                        <a:t>SEMANA</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EQUIPO</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PUNTOS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INTENTOS</a:t>
                      </a:r>
                      <a:endParaRPr sz="1800" u="none" strike="noStrike" cap="none"/>
                    </a:p>
                  </a:txBody>
                  <a:tcPr marL="91450" marR="91450" marT="45725" marB="45725" anchor="ctr">
                    <a:solidFill>
                      <a:srgbClr val="A5A5A5"/>
                    </a:solidFill>
                  </a:tcPr>
                </a:tc>
                <a:tc>
                  <a:txBody>
                    <a:bodyPr/>
                    <a:lstStyle/>
                    <a:p>
                      <a:pPr marL="0" marR="0" lvl="0" indent="0" algn="ctr" rtl="0">
                        <a:spcBef>
                          <a:spcPts val="0"/>
                        </a:spcBef>
                        <a:spcAft>
                          <a:spcPts val="0"/>
                        </a:spcAft>
                        <a:buNone/>
                      </a:pPr>
                      <a:r>
                        <a:rPr lang="es-ES" sz="1800" u="none" strike="noStrike" cap="none"/>
                        <a:t>PUNTOS SEMANA ANTERIOR</a:t>
                      </a:r>
                      <a:endParaRPr sz="18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s-E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9</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s-E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s-E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s-E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11</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s-ES" sz="1800" u="none" strike="noStrike" cap="none"/>
                        <a:t>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t>
                      </a:r>
                      <a:endParaRPr sz="1800" u="none" strike="noStrike" cap="none"/>
                    </a:p>
                  </a:txBody>
                  <a:tcPr marL="91450" marR="91450" marT="45725" marB="45725">
                    <a:solidFill>
                      <a:srgbClr val="FEE599"/>
                    </a:solidFill>
                  </a:tcPr>
                </a:tc>
                <a:tc>
                  <a:txBody>
                    <a:bodyPr/>
                    <a:lstStyle/>
                    <a:p>
                      <a:pPr marL="0" marR="0" lvl="0" indent="0" algn="ctr" rtl="0">
                        <a:spcBef>
                          <a:spcPts val="0"/>
                        </a:spcBef>
                        <a:spcAft>
                          <a:spcPts val="0"/>
                        </a:spcAft>
                        <a:buNone/>
                      </a:pP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extLst>
                  <a:ext uri="{0D108BD9-81ED-4DB2-BD59-A6C34878D82A}">
                    <a16:rowId xmlns:a16="http://schemas.microsoft.com/office/drawing/2014/main" val="10008"/>
                  </a:ext>
                </a:extLst>
              </a:tr>
            </a:tbl>
          </a:graphicData>
        </a:graphic>
      </p:graphicFrame>
      <p:sp>
        <p:nvSpPr>
          <p:cNvPr id="192" name="Google Shape;192;p9"/>
          <p:cNvSpPr txBox="1"/>
          <p:nvPr/>
        </p:nvSpPr>
        <p:spPr>
          <a:xfrm>
            <a:off x="4781552" y="764061"/>
            <a:ext cx="2057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VARIABLE TARGET</a:t>
            </a:r>
            <a:endParaRPr sz="1800">
              <a:solidFill>
                <a:schemeClr val="dk1"/>
              </a:solidFill>
              <a:latin typeface="Calibri"/>
              <a:ea typeface="Calibri"/>
              <a:cs typeface="Calibri"/>
              <a:sym typeface="Calibri"/>
            </a:endParaRPr>
          </a:p>
        </p:txBody>
      </p:sp>
      <p:cxnSp>
        <p:nvCxnSpPr>
          <p:cNvPr id="193" name="Google Shape;193;p9"/>
          <p:cNvCxnSpPr>
            <a:stCxn id="192" idx="2"/>
          </p:cNvCxnSpPr>
          <p:nvPr/>
        </p:nvCxnSpPr>
        <p:spPr>
          <a:xfrm>
            <a:off x="5810252" y="1133393"/>
            <a:ext cx="0" cy="298500"/>
          </a:xfrm>
          <a:prstGeom prst="straightConnector1">
            <a:avLst/>
          </a:prstGeom>
          <a:noFill/>
          <a:ln w="19050" cap="flat" cmpd="sng">
            <a:solidFill>
              <a:schemeClr val="accent1"/>
            </a:solidFill>
            <a:prstDash val="solid"/>
            <a:miter lim="800000"/>
            <a:headEnd type="none" w="sm" len="sm"/>
            <a:tailEnd type="triangle" w="med" len="med"/>
          </a:ln>
        </p:spPr>
      </p:cxnSp>
      <p:pic>
        <p:nvPicPr>
          <p:cNvPr id="194" name="Google Shape;194;p9"/>
          <p:cNvPicPr preferRelativeResize="0"/>
          <p:nvPr/>
        </p:nvPicPr>
        <p:blipFill rotWithShape="1">
          <a:blip r:embed="rId3">
            <a:alphaModFix/>
          </a:blip>
          <a:srcRect/>
          <a:stretch/>
        </p:blipFill>
        <p:spPr>
          <a:xfrm>
            <a:off x="6721683" y="5790885"/>
            <a:ext cx="1506725" cy="546625"/>
          </a:xfrm>
          <a:prstGeom prst="rect">
            <a:avLst/>
          </a:prstGeom>
          <a:noFill/>
          <a:ln>
            <a:noFill/>
          </a:ln>
        </p:spPr>
      </p:pic>
      <p:sp>
        <p:nvSpPr>
          <p:cNvPr id="195" name="Google Shape;195;p9"/>
          <p:cNvSpPr txBox="1"/>
          <p:nvPr/>
        </p:nvSpPr>
        <p:spPr>
          <a:xfrm>
            <a:off x="3742925" y="5790885"/>
            <a:ext cx="28451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3A3838"/>
                </a:solidFill>
              </a:rPr>
              <a:t>Autorregresión</a:t>
            </a:r>
            <a:r>
              <a:rPr lang="es-ES" sz="1800" b="1">
                <a:solidFill>
                  <a:srgbClr val="3A3838"/>
                </a:solidFill>
                <a:latin typeface="Arial"/>
                <a:ea typeface="Arial"/>
                <a:cs typeface="Arial"/>
                <a:sym typeface="Arial"/>
              </a:rPr>
              <a:t> [AR]: </a:t>
            </a:r>
            <a:endParaRPr sz="1800" b="1">
              <a:solidFill>
                <a:srgbClr val="3A3838"/>
              </a:solidFill>
              <a:latin typeface="Arial"/>
              <a:ea typeface="Arial"/>
              <a:cs typeface="Arial"/>
              <a:sym typeface="Arial"/>
            </a:endParaRPr>
          </a:p>
        </p:txBody>
      </p:sp>
      <p:pic>
        <p:nvPicPr>
          <p:cNvPr id="8" name="Graphic 7" descr="Hourglass 30% outline">
            <a:extLst>
              <a:ext uri="{FF2B5EF4-FFF2-40B4-BE49-F238E27FC236}">
                <a16:creationId xmlns:a16="http://schemas.microsoft.com/office/drawing/2014/main" id="{05D2BE38-61C5-428D-B727-E03BF7B2C59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8446"/>
          <a:stretch/>
        </p:blipFill>
        <p:spPr>
          <a:xfrm>
            <a:off x="8662231" y="184134"/>
            <a:ext cx="3529769" cy="6846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0"/>
          <p:cNvSpPr txBox="1"/>
          <p:nvPr/>
        </p:nvSpPr>
        <p:spPr>
          <a:xfrm>
            <a:off x="435428" y="359229"/>
            <a:ext cx="115467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EJEMPLO [MA]</a:t>
            </a:r>
            <a:endParaRPr sz="4000" dirty="0">
              <a:solidFill>
                <a:schemeClr val="dk1"/>
              </a:solidFill>
              <a:latin typeface="Arial Black" panose="020B0A04020102020204" pitchFamily="34" charset="0"/>
              <a:sym typeface="Arial"/>
            </a:endParaRPr>
          </a:p>
        </p:txBody>
      </p:sp>
      <p:graphicFrame>
        <p:nvGraphicFramePr>
          <p:cNvPr id="202" name="Google Shape;202;p10"/>
          <p:cNvGraphicFramePr/>
          <p:nvPr/>
        </p:nvGraphicFramePr>
        <p:xfrm>
          <a:off x="1230707" y="1488440"/>
          <a:ext cx="9226125" cy="3337650"/>
        </p:xfrm>
        <a:graphic>
          <a:graphicData uri="http://schemas.openxmlformats.org/drawingml/2006/table">
            <a:tbl>
              <a:tblPr firstRow="1" bandRow="1">
                <a:noFill/>
                <a:tableStyleId>{0CAD7FC1-D1AA-4F44-AE9E-5B6CCD1890D5}</a:tableStyleId>
              </a:tblPr>
              <a:tblGrid>
                <a:gridCol w="1845225">
                  <a:extLst>
                    <a:ext uri="{9D8B030D-6E8A-4147-A177-3AD203B41FA5}">
                      <a16:colId xmlns:a16="http://schemas.microsoft.com/office/drawing/2014/main" val="20000"/>
                    </a:ext>
                  </a:extLst>
                </a:gridCol>
                <a:gridCol w="1845225">
                  <a:extLst>
                    <a:ext uri="{9D8B030D-6E8A-4147-A177-3AD203B41FA5}">
                      <a16:colId xmlns:a16="http://schemas.microsoft.com/office/drawing/2014/main" val="20001"/>
                    </a:ext>
                  </a:extLst>
                </a:gridCol>
                <a:gridCol w="1845225">
                  <a:extLst>
                    <a:ext uri="{9D8B030D-6E8A-4147-A177-3AD203B41FA5}">
                      <a16:colId xmlns:a16="http://schemas.microsoft.com/office/drawing/2014/main" val="20002"/>
                    </a:ext>
                  </a:extLst>
                </a:gridCol>
                <a:gridCol w="1845225">
                  <a:extLst>
                    <a:ext uri="{9D8B030D-6E8A-4147-A177-3AD203B41FA5}">
                      <a16:colId xmlns:a16="http://schemas.microsoft.com/office/drawing/2014/main" val="20003"/>
                    </a:ext>
                  </a:extLst>
                </a:gridCol>
                <a:gridCol w="1845225">
                  <a:extLst>
                    <a:ext uri="{9D8B030D-6E8A-4147-A177-3AD203B41FA5}">
                      <a16:colId xmlns:a16="http://schemas.microsoft.com/office/drawing/2014/main" val="20004"/>
                    </a:ext>
                  </a:extLst>
                </a:gridCol>
              </a:tblGrid>
              <a:tr h="370850">
                <a:tc>
                  <a:txBody>
                    <a:bodyPr/>
                    <a:lstStyle/>
                    <a:p>
                      <a:pPr marL="0" marR="0" lvl="0" indent="0" algn="ctr" rtl="0">
                        <a:spcBef>
                          <a:spcPts val="0"/>
                        </a:spcBef>
                        <a:spcAft>
                          <a:spcPts val="0"/>
                        </a:spcAft>
                        <a:buNone/>
                      </a:pPr>
                      <a:r>
                        <a:rPr lang="es-ES" sz="1800" u="none" strike="noStrike" cap="none"/>
                        <a:t>SEMANA</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EQUIPO</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PUNTOS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INTENTOS</a:t>
                      </a:r>
                      <a:endParaRPr sz="1800" u="none" strike="noStrike" cap="none"/>
                    </a:p>
                  </a:txBody>
                  <a:tcPr marL="91450" marR="91450" marT="45725" marB="45725" anchor="ctr">
                    <a:solidFill>
                      <a:srgbClr val="A5A5A5"/>
                    </a:solidFill>
                  </a:tcPr>
                </a:tc>
                <a:tc>
                  <a:txBody>
                    <a:bodyPr/>
                    <a:lstStyle/>
                    <a:p>
                      <a:pPr marL="0" marR="0" lvl="0" indent="0" algn="ctr" rtl="0">
                        <a:spcBef>
                          <a:spcPts val="0"/>
                        </a:spcBef>
                        <a:spcAft>
                          <a:spcPts val="0"/>
                        </a:spcAft>
                        <a:buNone/>
                      </a:pPr>
                      <a:r>
                        <a:rPr lang="es-ES" sz="1800" u="none" strike="noStrike" cap="none"/>
                        <a:t>2 SEMANAS MA</a:t>
                      </a:r>
                      <a:endParaRPr sz="1800" u="none" strike="noStrike" cap="none"/>
                    </a:p>
                  </a:txBody>
                  <a:tcPr marL="91450" marR="91450" marT="45725" marB="45725" anchor="ct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s-E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9</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spcBef>
                          <a:spcPts val="0"/>
                        </a:spcBef>
                        <a:spcAft>
                          <a:spcPts val="0"/>
                        </a:spcAft>
                        <a:buNone/>
                      </a:pPr>
                      <a:r>
                        <a:rPr lang="es-E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40</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s-E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40</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s-E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11</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38.5</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s-ES" sz="1800" u="none" strike="noStrike" cap="none"/>
                        <a:t>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51</a:t>
                      </a:r>
                      <a:endParaRPr sz="18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44</a:t>
                      </a:r>
                      <a:endParaRPr sz="18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31</a:t>
                      </a:r>
                      <a:endParaRPr sz="18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t>
                      </a:r>
                      <a:endParaRPr sz="1800" u="none" strike="noStrike" cap="none"/>
                    </a:p>
                  </a:txBody>
                  <a:tcPr marL="91450" marR="91450" marT="45725" marB="45725">
                    <a:solidFill>
                      <a:srgbClr val="FEE599"/>
                    </a:solidFill>
                  </a:tcPr>
                </a:tc>
                <a:tc>
                  <a:txBody>
                    <a:bodyPr/>
                    <a:lstStyle/>
                    <a:p>
                      <a:pPr marL="0" marR="0" lvl="0" indent="0" algn="ctr" rtl="0">
                        <a:spcBef>
                          <a:spcPts val="0"/>
                        </a:spcBef>
                        <a:spcAft>
                          <a:spcPts val="0"/>
                        </a:spcAft>
                        <a:buNone/>
                      </a:pPr>
                      <a:endParaRPr sz="1800" u="none" strike="noStrike" cap="none"/>
                    </a:p>
                  </a:txBody>
                  <a:tcPr marL="91450" marR="91450" marT="45725" marB="45725">
                    <a:solidFill>
                      <a:srgbClr val="A5A5A5"/>
                    </a:solidFill>
                  </a:tcPr>
                </a:tc>
                <a:tc>
                  <a:txBody>
                    <a:bodyPr/>
                    <a:lstStyle/>
                    <a:p>
                      <a:pPr marL="0" marR="0" lvl="0" indent="0" algn="ctr" rtl="0">
                        <a:spcBef>
                          <a:spcPts val="0"/>
                        </a:spcBef>
                        <a:spcAft>
                          <a:spcPts val="0"/>
                        </a:spcAft>
                        <a:buNone/>
                      </a:pPr>
                      <a:r>
                        <a:rPr lang="es-ES" sz="1800" u="none" strike="noStrike" cap="none"/>
                        <a:t>36</a:t>
                      </a:r>
                      <a:endParaRPr sz="1800" u="none" strike="noStrike" cap="none"/>
                    </a:p>
                  </a:txBody>
                  <a:tcPr marL="91450" marR="91450" marT="45725" marB="45725"/>
                </a:tc>
                <a:extLst>
                  <a:ext uri="{0D108BD9-81ED-4DB2-BD59-A6C34878D82A}">
                    <a16:rowId xmlns:a16="http://schemas.microsoft.com/office/drawing/2014/main" val="10008"/>
                  </a:ext>
                </a:extLst>
              </a:tr>
            </a:tbl>
          </a:graphicData>
        </a:graphic>
      </p:graphicFrame>
      <p:sp>
        <p:nvSpPr>
          <p:cNvPr id="203" name="Google Shape;203;p10"/>
          <p:cNvSpPr txBox="1"/>
          <p:nvPr/>
        </p:nvSpPr>
        <p:spPr>
          <a:xfrm>
            <a:off x="4781552" y="764061"/>
            <a:ext cx="2057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VARIABLE TARGET</a:t>
            </a:r>
            <a:endParaRPr sz="1800">
              <a:solidFill>
                <a:schemeClr val="dk1"/>
              </a:solidFill>
              <a:latin typeface="Calibri"/>
              <a:ea typeface="Calibri"/>
              <a:cs typeface="Calibri"/>
              <a:sym typeface="Calibri"/>
            </a:endParaRPr>
          </a:p>
        </p:txBody>
      </p:sp>
      <p:cxnSp>
        <p:nvCxnSpPr>
          <p:cNvPr id="204" name="Google Shape;204;p10"/>
          <p:cNvCxnSpPr>
            <a:stCxn id="203" idx="2"/>
          </p:cNvCxnSpPr>
          <p:nvPr/>
        </p:nvCxnSpPr>
        <p:spPr>
          <a:xfrm>
            <a:off x="5810252" y="1133393"/>
            <a:ext cx="0" cy="298500"/>
          </a:xfrm>
          <a:prstGeom prst="straightConnector1">
            <a:avLst/>
          </a:prstGeom>
          <a:noFill/>
          <a:ln w="19050" cap="flat" cmpd="sng">
            <a:solidFill>
              <a:schemeClr val="accent1"/>
            </a:solidFill>
            <a:prstDash val="solid"/>
            <a:miter lim="800000"/>
            <a:headEnd type="none" w="sm" len="sm"/>
            <a:tailEnd type="triangle" w="med" len="med"/>
          </a:ln>
        </p:spPr>
      </p:cxnSp>
      <p:pic>
        <p:nvPicPr>
          <p:cNvPr id="205" name="Google Shape;205;p10"/>
          <p:cNvPicPr preferRelativeResize="0"/>
          <p:nvPr/>
        </p:nvPicPr>
        <p:blipFill rotWithShape="1">
          <a:blip r:embed="rId3">
            <a:alphaModFix/>
          </a:blip>
          <a:srcRect/>
          <a:stretch/>
        </p:blipFill>
        <p:spPr>
          <a:xfrm>
            <a:off x="6331708" y="5501573"/>
            <a:ext cx="3035874" cy="592366"/>
          </a:xfrm>
          <a:prstGeom prst="rect">
            <a:avLst/>
          </a:prstGeom>
          <a:noFill/>
          <a:ln>
            <a:noFill/>
          </a:ln>
        </p:spPr>
      </p:pic>
      <p:sp>
        <p:nvSpPr>
          <p:cNvPr id="206" name="Google Shape;206;p10"/>
          <p:cNvSpPr txBox="1"/>
          <p:nvPr/>
        </p:nvSpPr>
        <p:spPr>
          <a:xfrm>
            <a:off x="3486523" y="5539941"/>
            <a:ext cx="28451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3A3838"/>
                </a:solidFill>
                <a:latin typeface="Arial"/>
                <a:ea typeface="Arial"/>
                <a:cs typeface="Arial"/>
                <a:sym typeface="Arial"/>
              </a:rPr>
              <a:t>Moving Average [MA]: </a:t>
            </a:r>
            <a:endParaRPr sz="1800" b="1">
              <a:solidFill>
                <a:srgbClr val="3A3838"/>
              </a:solidFill>
              <a:latin typeface="Arial"/>
              <a:ea typeface="Arial"/>
              <a:cs typeface="Arial"/>
              <a:sym typeface="Arial"/>
            </a:endParaRPr>
          </a:p>
        </p:txBody>
      </p:sp>
      <p:pic>
        <p:nvPicPr>
          <p:cNvPr id="8" name="Graphic 7" descr="Hourglass 30% outline">
            <a:extLst>
              <a:ext uri="{FF2B5EF4-FFF2-40B4-BE49-F238E27FC236}">
                <a16:creationId xmlns:a16="http://schemas.microsoft.com/office/drawing/2014/main" id="{D15A457B-4385-4FF2-9254-6F7A4B29345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8446"/>
          <a:stretch/>
        </p:blipFill>
        <p:spPr>
          <a:xfrm>
            <a:off x="8662231" y="184134"/>
            <a:ext cx="3529769" cy="68467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9" name="Graphic 8" descr="Hourglass 30% outline">
            <a:extLst>
              <a:ext uri="{FF2B5EF4-FFF2-40B4-BE49-F238E27FC236}">
                <a16:creationId xmlns:a16="http://schemas.microsoft.com/office/drawing/2014/main" id="{16E14E01-9187-4B3E-80D1-FF1A673B2D7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212" name="Google Shape;212;p11"/>
          <p:cNvSpPr txBox="1"/>
          <p:nvPr/>
        </p:nvSpPr>
        <p:spPr>
          <a:xfrm>
            <a:off x="435428" y="359229"/>
            <a:ext cx="115467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EJEMPLO [ARMA]</a:t>
            </a:r>
            <a:endParaRPr sz="4000" dirty="0">
              <a:solidFill>
                <a:schemeClr val="dk1"/>
              </a:solidFill>
              <a:latin typeface="Arial Black" panose="020B0A04020102020204" pitchFamily="34" charset="0"/>
              <a:sym typeface="Arial"/>
            </a:endParaRPr>
          </a:p>
        </p:txBody>
      </p:sp>
      <p:graphicFrame>
        <p:nvGraphicFramePr>
          <p:cNvPr id="213" name="Google Shape;213;p11"/>
          <p:cNvGraphicFramePr/>
          <p:nvPr/>
        </p:nvGraphicFramePr>
        <p:xfrm>
          <a:off x="537579" y="2245514"/>
          <a:ext cx="11033700" cy="3840570"/>
        </p:xfrm>
        <a:graphic>
          <a:graphicData uri="http://schemas.openxmlformats.org/drawingml/2006/table">
            <a:tbl>
              <a:tblPr firstRow="1" bandRow="1">
                <a:noFill/>
                <a:tableStyleId>{0CAD7FC1-D1AA-4F44-AE9E-5B6CCD1890D5}</a:tableStyleId>
              </a:tblPr>
              <a:tblGrid>
                <a:gridCol w="1838950">
                  <a:extLst>
                    <a:ext uri="{9D8B030D-6E8A-4147-A177-3AD203B41FA5}">
                      <a16:colId xmlns:a16="http://schemas.microsoft.com/office/drawing/2014/main" val="20000"/>
                    </a:ext>
                  </a:extLst>
                </a:gridCol>
                <a:gridCol w="1838950">
                  <a:extLst>
                    <a:ext uri="{9D8B030D-6E8A-4147-A177-3AD203B41FA5}">
                      <a16:colId xmlns:a16="http://schemas.microsoft.com/office/drawing/2014/main" val="20001"/>
                    </a:ext>
                  </a:extLst>
                </a:gridCol>
                <a:gridCol w="1838950">
                  <a:extLst>
                    <a:ext uri="{9D8B030D-6E8A-4147-A177-3AD203B41FA5}">
                      <a16:colId xmlns:a16="http://schemas.microsoft.com/office/drawing/2014/main" val="20002"/>
                    </a:ext>
                  </a:extLst>
                </a:gridCol>
                <a:gridCol w="1838950">
                  <a:extLst>
                    <a:ext uri="{9D8B030D-6E8A-4147-A177-3AD203B41FA5}">
                      <a16:colId xmlns:a16="http://schemas.microsoft.com/office/drawing/2014/main" val="20003"/>
                    </a:ext>
                  </a:extLst>
                </a:gridCol>
                <a:gridCol w="1838950">
                  <a:extLst>
                    <a:ext uri="{9D8B030D-6E8A-4147-A177-3AD203B41FA5}">
                      <a16:colId xmlns:a16="http://schemas.microsoft.com/office/drawing/2014/main" val="20004"/>
                    </a:ext>
                  </a:extLst>
                </a:gridCol>
                <a:gridCol w="1838950">
                  <a:extLst>
                    <a:ext uri="{9D8B030D-6E8A-4147-A177-3AD203B41FA5}">
                      <a16:colId xmlns:a16="http://schemas.microsoft.com/office/drawing/2014/main" val="20005"/>
                    </a:ext>
                  </a:extLst>
                </a:gridCol>
              </a:tblGrid>
              <a:tr h="898000">
                <a:tc>
                  <a:txBody>
                    <a:bodyPr/>
                    <a:lstStyle/>
                    <a:p>
                      <a:pPr marL="0" marR="0" lvl="0" indent="0" algn="ctr" rtl="0">
                        <a:spcBef>
                          <a:spcPts val="0"/>
                        </a:spcBef>
                        <a:spcAft>
                          <a:spcPts val="0"/>
                        </a:spcAft>
                        <a:buNone/>
                      </a:pPr>
                      <a:r>
                        <a:rPr lang="es-ES" sz="1800" u="none" strike="noStrike" cap="none"/>
                        <a:t>SEMANA</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EQUIPO</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PUNTOS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INTENTOS</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PUNTOS SEMANA ANTERIOR [AR]</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1800"/>
                        <a:buFont typeface="Calibri"/>
                        <a:buNone/>
                      </a:pPr>
                      <a:r>
                        <a:rPr lang="es-ES" sz="1800" u="none" strike="noStrike" cap="none"/>
                        <a:t>2 SEMANAS [MA]</a:t>
                      </a:r>
                      <a:endParaRPr sz="1800" u="none" strike="noStrike" cap="none"/>
                    </a:p>
                  </a:txBody>
                  <a:tcPr marL="91450" marR="91450" marT="45725" marB="45725" anchor="ctr"/>
                </a:tc>
                <a:extLst>
                  <a:ext uri="{0D108BD9-81ED-4DB2-BD59-A6C34878D82A}">
                    <a16:rowId xmlns:a16="http://schemas.microsoft.com/office/drawing/2014/main" val="10000"/>
                  </a:ext>
                </a:extLst>
              </a:tr>
              <a:tr h="364175">
                <a:tc>
                  <a:txBody>
                    <a:bodyPr/>
                    <a:lstStyle/>
                    <a:p>
                      <a:pPr marL="0" marR="0" lvl="0" indent="0" algn="ctr" rtl="0">
                        <a:spcBef>
                          <a:spcPts val="0"/>
                        </a:spcBef>
                        <a:spcAft>
                          <a:spcPts val="0"/>
                        </a:spcAft>
                        <a:buNone/>
                      </a:pPr>
                      <a:r>
                        <a:rPr lang="es-E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9</a:t>
                      </a: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endParaRPr sz="1800" u="none" strike="noStrike" cap="none"/>
                    </a:p>
                  </a:txBody>
                  <a:tcPr marL="91450" marR="91450" marT="45725" marB="45725"/>
                </a:tc>
                <a:extLst>
                  <a:ext uri="{0D108BD9-81ED-4DB2-BD59-A6C34878D82A}">
                    <a16:rowId xmlns:a16="http://schemas.microsoft.com/office/drawing/2014/main" val="10001"/>
                  </a:ext>
                </a:extLst>
              </a:tr>
              <a:tr h="364175">
                <a:tc>
                  <a:txBody>
                    <a:bodyPr/>
                    <a:lstStyle/>
                    <a:p>
                      <a:pPr marL="0" marR="0" lvl="0" indent="0" algn="ctr" rtl="0">
                        <a:spcBef>
                          <a:spcPts val="0"/>
                        </a:spcBef>
                        <a:spcAft>
                          <a:spcPts val="0"/>
                        </a:spcAft>
                        <a:buNone/>
                      </a:pPr>
                      <a:r>
                        <a:rPr lang="es-E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40</a:t>
                      </a:r>
                      <a:endParaRPr sz="1800" u="none" strike="noStrike" cap="none"/>
                    </a:p>
                  </a:txBody>
                  <a:tcPr marL="91450" marR="91450" marT="45725" marB="45725"/>
                </a:tc>
                <a:extLst>
                  <a:ext uri="{0D108BD9-81ED-4DB2-BD59-A6C34878D82A}">
                    <a16:rowId xmlns:a16="http://schemas.microsoft.com/office/drawing/2014/main" val="10002"/>
                  </a:ext>
                </a:extLst>
              </a:tr>
              <a:tr h="364175">
                <a:tc>
                  <a:txBody>
                    <a:bodyPr/>
                    <a:lstStyle/>
                    <a:p>
                      <a:pPr marL="0" marR="0" lvl="0" indent="0" algn="ctr" rtl="0">
                        <a:spcBef>
                          <a:spcPts val="0"/>
                        </a:spcBef>
                        <a:spcAft>
                          <a:spcPts val="0"/>
                        </a:spcAft>
                        <a:buNone/>
                      </a:pPr>
                      <a:r>
                        <a:rPr lang="es-E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40</a:t>
                      </a:r>
                      <a:endParaRPr sz="1800" u="none" strike="noStrike" cap="none"/>
                    </a:p>
                  </a:txBody>
                  <a:tcPr marL="91450" marR="91450" marT="45725" marB="45725"/>
                </a:tc>
                <a:extLst>
                  <a:ext uri="{0D108BD9-81ED-4DB2-BD59-A6C34878D82A}">
                    <a16:rowId xmlns:a16="http://schemas.microsoft.com/office/drawing/2014/main" val="10003"/>
                  </a:ext>
                </a:extLst>
              </a:tr>
              <a:tr h="364175">
                <a:tc>
                  <a:txBody>
                    <a:bodyPr/>
                    <a:lstStyle/>
                    <a:p>
                      <a:pPr marL="0" marR="0" lvl="0" indent="0" algn="ctr" rtl="0">
                        <a:spcBef>
                          <a:spcPts val="0"/>
                        </a:spcBef>
                        <a:spcAft>
                          <a:spcPts val="0"/>
                        </a:spcAft>
                        <a:buNone/>
                      </a:pPr>
                      <a:r>
                        <a:rPr lang="es-E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11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38.5</a:t>
                      </a:r>
                      <a:endParaRPr sz="1800" u="none" strike="noStrike" cap="none"/>
                    </a:p>
                  </a:txBody>
                  <a:tcPr marL="91450" marR="91450" marT="45725" marB="45725"/>
                </a:tc>
                <a:extLst>
                  <a:ext uri="{0D108BD9-81ED-4DB2-BD59-A6C34878D82A}">
                    <a16:rowId xmlns:a16="http://schemas.microsoft.com/office/drawing/2014/main" val="10004"/>
                  </a:ext>
                </a:extLst>
              </a:tr>
              <a:tr h="364175">
                <a:tc>
                  <a:txBody>
                    <a:bodyPr/>
                    <a:lstStyle/>
                    <a:p>
                      <a:pPr marL="0" marR="0" lvl="0" indent="0" algn="ctr" rtl="0">
                        <a:spcBef>
                          <a:spcPts val="0"/>
                        </a:spcBef>
                        <a:spcAft>
                          <a:spcPts val="0"/>
                        </a:spcAft>
                        <a:buNone/>
                      </a:pPr>
                      <a:r>
                        <a:rPr lang="es-ES" sz="1800" u="none" strike="noStrike" cap="none"/>
                        <a:t>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51</a:t>
                      </a:r>
                      <a:endParaRPr sz="1800" u="none" strike="noStrike" cap="none"/>
                    </a:p>
                  </a:txBody>
                  <a:tcPr marL="91450" marR="91450" marT="45725" marB="45725"/>
                </a:tc>
                <a:extLst>
                  <a:ext uri="{0D108BD9-81ED-4DB2-BD59-A6C34878D82A}">
                    <a16:rowId xmlns:a16="http://schemas.microsoft.com/office/drawing/2014/main" val="10005"/>
                  </a:ext>
                </a:extLst>
              </a:tr>
              <a:tr h="364175">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44</a:t>
                      </a:r>
                      <a:endParaRPr sz="1800" u="none" strike="noStrike" cap="none"/>
                    </a:p>
                  </a:txBody>
                  <a:tcPr marL="91450" marR="91450" marT="45725" marB="45725"/>
                </a:tc>
                <a:extLst>
                  <a:ext uri="{0D108BD9-81ED-4DB2-BD59-A6C34878D82A}">
                    <a16:rowId xmlns:a16="http://schemas.microsoft.com/office/drawing/2014/main" val="10006"/>
                  </a:ext>
                </a:extLst>
              </a:tr>
              <a:tr h="364175">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31</a:t>
                      </a:r>
                      <a:endParaRPr sz="1800" u="none" strike="noStrike" cap="none"/>
                    </a:p>
                  </a:txBody>
                  <a:tcPr marL="91450" marR="91450" marT="45725" marB="45725"/>
                </a:tc>
                <a:extLst>
                  <a:ext uri="{0D108BD9-81ED-4DB2-BD59-A6C34878D82A}">
                    <a16:rowId xmlns:a16="http://schemas.microsoft.com/office/drawing/2014/main" val="10007"/>
                  </a:ext>
                </a:extLst>
              </a:tr>
              <a:tr h="364175">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t>
                      </a:r>
                      <a:endParaRPr sz="1800" u="none" strike="noStrike" cap="none"/>
                    </a:p>
                  </a:txBody>
                  <a:tcPr marL="91450" marR="91450" marT="45725" marB="45725">
                    <a:solidFill>
                      <a:srgbClr val="FEE599"/>
                    </a:solidFill>
                  </a:tcPr>
                </a:tc>
                <a:tc>
                  <a:txBody>
                    <a:bodyPr/>
                    <a:lstStyle/>
                    <a:p>
                      <a:pPr marL="0" marR="0" lvl="0" indent="0" algn="ctr" rtl="0">
                        <a:spcBef>
                          <a:spcPts val="0"/>
                        </a:spcBef>
                        <a:spcAft>
                          <a:spcPts val="0"/>
                        </a:spcAft>
                        <a:buNone/>
                      </a:pP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36</a:t>
                      </a:r>
                      <a:endParaRPr sz="1800" u="none" strike="noStrike" cap="none"/>
                    </a:p>
                  </a:txBody>
                  <a:tcPr marL="91450" marR="91450" marT="45725" marB="45725"/>
                </a:tc>
                <a:extLst>
                  <a:ext uri="{0D108BD9-81ED-4DB2-BD59-A6C34878D82A}">
                    <a16:rowId xmlns:a16="http://schemas.microsoft.com/office/drawing/2014/main" val="10008"/>
                  </a:ext>
                </a:extLst>
              </a:tr>
            </a:tbl>
          </a:graphicData>
        </a:graphic>
      </p:graphicFrame>
      <p:sp>
        <p:nvSpPr>
          <p:cNvPr id="214" name="Google Shape;214;p11"/>
          <p:cNvSpPr txBox="1"/>
          <p:nvPr/>
        </p:nvSpPr>
        <p:spPr>
          <a:xfrm>
            <a:off x="3892959" y="1288900"/>
            <a:ext cx="2057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800">
                <a:solidFill>
                  <a:schemeClr val="dk1"/>
                </a:solidFill>
                <a:latin typeface="Calibri"/>
                <a:ea typeface="Calibri"/>
                <a:cs typeface="Calibri"/>
                <a:sym typeface="Calibri"/>
              </a:rPr>
              <a:t>VARIABLE TARGET</a:t>
            </a:r>
            <a:endParaRPr sz="1800">
              <a:solidFill>
                <a:schemeClr val="dk1"/>
              </a:solidFill>
              <a:latin typeface="Calibri"/>
              <a:ea typeface="Calibri"/>
              <a:cs typeface="Calibri"/>
              <a:sym typeface="Calibri"/>
            </a:endParaRPr>
          </a:p>
        </p:txBody>
      </p:sp>
      <p:cxnSp>
        <p:nvCxnSpPr>
          <p:cNvPr id="215" name="Google Shape;215;p11"/>
          <p:cNvCxnSpPr>
            <a:stCxn id="214" idx="2"/>
          </p:cNvCxnSpPr>
          <p:nvPr/>
        </p:nvCxnSpPr>
        <p:spPr>
          <a:xfrm>
            <a:off x="4921659" y="1658232"/>
            <a:ext cx="0" cy="298500"/>
          </a:xfrm>
          <a:prstGeom prst="straightConnector1">
            <a:avLst/>
          </a:prstGeom>
          <a:noFill/>
          <a:ln w="19050" cap="flat" cmpd="sng">
            <a:solidFill>
              <a:schemeClr val="accent1"/>
            </a:solidFill>
            <a:prstDash val="solid"/>
            <a:miter lim="800000"/>
            <a:headEnd type="none" w="sm" len="sm"/>
            <a:tailEnd type="triangle" w="med" len="med"/>
          </a:ln>
        </p:spPr>
      </p:cxnSp>
      <p:sp>
        <p:nvSpPr>
          <p:cNvPr id="216" name="Google Shape;216;p11"/>
          <p:cNvSpPr/>
          <p:nvPr/>
        </p:nvSpPr>
        <p:spPr>
          <a:xfrm>
            <a:off x="8267700" y="5689600"/>
            <a:ext cx="3060700" cy="367405"/>
          </a:xfrm>
          <a:prstGeom prst="rect">
            <a:avLst/>
          </a:prstGeom>
          <a:noFill/>
          <a:ln w="381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p:nvPr/>
        </p:nvSpPr>
        <p:spPr>
          <a:xfrm>
            <a:off x="435428" y="359229"/>
            <a:ext cx="115467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rPr>
              <a:t>PREDICCIÓN</a:t>
            </a:r>
            <a:r>
              <a:rPr lang="es-ES" sz="4000" dirty="0">
                <a:solidFill>
                  <a:schemeClr val="dk1"/>
                </a:solidFill>
                <a:latin typeface="Arial Black" panose="020B0A04020102020204" pitchFamily="34" charset="0"/>
                <a:sym typeface="Arial"/>
              </a:rPr>
              <a:t> MULTIPASOS</a:t>
            </a:r>
            <a:endParaRPr sz="4000" dirty="0">
              <a:solidFill>
                <a:schemeClr val="dk1"/>
              </a:solidFill>
              <a:latin typeface="Arial Black" panose="020B0A04020102020204" pitchFamily="34" charset="0"/>
              <a:sym typeface="Arial"/>
            </a:endParaRPr>
          </a:p>
        </p:txBody>
      </p:sp>
      <p:graphicFrame>
        <p:nvGraphicFramePr>
          <p:cNvPr id="223" name="Google Shape;223;p12"/>
          <p:cNvGraphicFramePr/>
          <p:nvPr>
            <p:extLst>
              <p:ext uri="{D42A27DB-BD31-4B8C-83A1-F6EECF244321}">
                <p14:modId xmlns:p14="http://schemas.microsoft.com/office/powerpoint/2010/main" val="1840087770"/>
              </p:ext>
            </p:extLst>
          </p:nvPr>
        </p:nvGraphicFramePr>
        <p:xfrm>
          <a:off x="723890" y="1786445"/>
          <a:ext cx="5773350" cy="4799350"/>
        </p:xfrm>
        <a:graphic>
          <a:graphicData uri="http://schemas.openxmlformats.org/drawingml/2006/table">
            <a:tbl>
              <a:tblPr firstRow="1" bandRow="1">
                <a:noFill/>
                <a:tableStyleId>{0CAD7FC1-D1AA-4F44-AE9E-5B6CCD1890D5}</a:tableStyleId>
              </a:tblPr>
              <a:tblGrid>
                <a:gridCol w="1924450">
                  <a:extLst>
                    <a:ext uri="{9D8B030D-6E8A-4147-A177-3AD203B41FA5}">
                      <a16:colId xmlns:a16="http://schemas.microsoft.com/office/drawing/2014/main" val="20000"/>
                    </a:ext>
                  </a:extLst>
                </a:gridCol>
                <a:gridCol w="1924450">
                  <a:extLst>
                    <a:ext uri="{9D8B030D-6E8A-4147-A177-3AD203B41FA5}">
                      <a16:colId xmlns:a16="http://schemas.microsoft.com/office/drawing/2014/main" val="20001"/>
                    </a:ext>
                  </a:extLst>
                </a:gridCol>
                <a:gridCol w="1924450">
                  <a:extLst>
                    <a:ext uri="{9D8B030D-6E8A-4147-A177-3AD203B41FA5}">
                      <a16:colId xmlns:a16="http://schemas.microsoft.com/office/drawing/2014/main" val="20002"/>
                    </a:ext>
                  </a:extLst>
                </a:gridCol>
              </a:tblGrid>
              <a:tr h="949350">
                <a:tc>
                  <a:txBody>
                    <a:bodyPr/>
                    <a:lstStyle/>
                    <a:p>
                      <a:pPr marL="0" marR="0" lvl="0" indent="0" algn="ctr" rtl="0">
                        <a:spcBef>
                          <a:spcPts val="0"/>
                        </a:spcBef>
                        <a:spcAft>
                          <a:spcPts val="0"/>
                        </a:spcAft>
                        <a:buNone/>
                      </a:pPr>
                      <a:r>
                        <a:rPr lang="es-ES" sz="1800" u="none" strike="noStrike" cap="none"/>
                        <a:t>SEMANA</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EQUIPO</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s-ES" sz="1800" u="none" strike="noStrike" cap="none"/>
                        <a:t>PUNTOS</a:t>
                      </a:r>
                      <a:endParaRPr sz="1800" u="none" strike="noStrike" cap="none"/>
                    </a:p>
                  </a:txBody>
                  <a:tcPr marL="91450" marR="91450" marT="45725" marB="45725" anchor="ctr"/>
                </a:tc>
                <a:extLst>
                  <a:ext uri="{0D108BD9-81ED-4DB2-BD59-A6C34878D82A}">
                    <a16:rowId xmlns:a16="http://schemas.microsoft.com/office/drawing/2014/main" val="10000"/>
                  </a:ext>
                </a:extLst>
              </a:tr>
              <a:tr h="385000">
                <a:tc>
                  <a:txBody>
                    <a:bodyPr/>
                    <a:lstStyle/>
                    <a:p>
                      <a:pPr marL="0" marR="0" lvl="0" indent="0" algn="ctr" rtl="0">
                        <a:spcBef>
                          <a:spcPts val="0"/>
                        </a:spcBef>
                        <a:spcAft>
                          <a:spcPts val="0"/>
                        </a:spcAft>
                        <a:buNone/>
                      </a:pPr>
                      <a:r>
                        <a:rPr lang="es-ES" sz="1800" u="none" strike="noStrike" cap="none"/>
                        <a:t>1</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45</a:t>
                      </a:r>
                      <a:endParaRPr sz="1800" u="none" strike="noStrike" cap="none"/>
                    </a:p>
                  </a:txBody>
                  <a:tcPr marL="91450" marR="91450" marT="45725" marB="45725"/>
                </a:tc>
                <a:extLst>
                  <a:ext uri="{0D108BD9-81ED-4DB2-BD59-A6C34878D82A}">
                    <a16:rowId xmlns:a16="http://schemas.microsoft.com/office/drawing/2014/main" val="10001"/>
                  </a:ext>
                </a:extLst>
              </a:tr>
              <a:tr h="385000">
                <a:tc>
                  <a:txBody>
                    <a:bodyPr/>
                    <a:lstStyle/>
                    <a:p>
                      <a:pPr marL="0" marR="0" lvl="0" indent="0" algn="ctr" rtl="0">
                        <a:spcBef>
                          <a:spcPts val="0"/>
                        </a:spcBef>
                        <a:spcAft>
                          <a:spcPts val="0"/>
                        </a:spcAft>
                        <a:buNone/>
                      </a:pPr>
                      <a:r>
                        <a:rPr lang="es-ES" sz="1800" u="none" strike="noStrike" cap="none"/>
                        <a:t>2</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dirty="0"/>
                        <a:t>A</a:t>
                      </a:r>
                      <a:endParaRPr sz="1800" u="none" strike="noStrike" cap="none" dirty="0"/>
                    </a:p>
                  </a:txBody>
                  <a:tcPr marL="91450" marR="91450" marT="45725" marB="45725"/>
                </a:tc>
                <a:tc>
                  <a:txBody>
                    <a:bodyPr/>
                    <a:lstStyle/>
                    <a:p>
                      <a:pPr marL="0" marR="0" lvl="0" indent="0" algn="ctr" rtl="0">
                        <a:spcBef>
                          <a:spcPts val="0"/>
                        </a:spcBef>
                        <a:spcAft>
                          <a:spcPts val="0"/>
                        </a:spcAft>
                        <a:buNone/>
                      </a:pPr>
                      <a:r>
                        <a:rPr lang="es-ES" sz="1800" u="none" strike="noStrike" cap="none"/>
                        <a:t>35</a:t>
                      </a:r>
                      <a:endParaRPr sz="1800" u="none" strike="noStrike" cap="none"/>
                    </a:p>
                  </a:txBody>
                  <a:tcPr marL="91450" marR="91450" marT="45725" marB="45725"/>
                </a:tc>
                <a:extLst>
                  <a:ext uri="{0D108BD9-81ED-4DB2-BD59-A6C34878D82A}">
                    <a16:rowId xmlns:a16="http://schemas.microsoft.com/office/drawing/2014/main" val="10002"/>
                  </a:ext>
                </a:extLst>
              </a:tr>
              <a:tr h="385000">
                <a:tc>
                  <a:txBody>
                    <a:bodyPr/>
                    <a:lstStyle/>
                    <a:p>
                      <a:pPr marL="0" marR="0" lvl="0" indent="0" algn="ctr" rtl="0">
                        <a:spcBef>
                          <a:spcPts val="0"/>
                        </a:spcBef>
                        <a:spcAft>
                          <a:spcPts val="0"/>
                        </a:spcAft>
                        <a:buNone/>
                      </a:pPr>
                      <a:r>
                        <a:rPr lang="es-ES" sz="1800" u="none" strike="noStrike" cap="none"/>
                        <a:t>3</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42</a:t>
                      </a:r>
                      <a:endParaRPr sz="1800" u="none" strike="noStrike" cap="none"/>
                    </a:p>
                  </a:txBody>
                  <a:tcPr marL="91450" marR="91450" marT="45725" marB="45725"/>
                </a:tc>
                <a:extLst>
                  <a:ext uri="{0D108BD9-81ED-4DB2-BD59-A6C34878D82A}">
                    <a16:rowId xmlns:a16="http://schemas.microsoft.com/office/drawing/2014/main" val="10003"/>
                  </a:ext>
                </a:extLst>
              </a:tr>
              <a:tr h="385000">
                <a:tc>
                  <a:txBody>
                    <a:bodyPr/>
                    <a:lstStyle/>
                    <a:p>
                      <a:pPr marL="0" marR="0" lvl="0" indent="0" algn="ctr" rtl="0">
                        <a:spcBef>
                          <a:spcPts val="0"/>
                        </a:spcBef>
                        <a:spcAft>
                          <a:spcPts val="0"/>
                        </a:spcAft>
                        <a:buNone/>
                      </a:pPr>
                      <a:r>
                        <a:rPr lang="es-ES" sz="1800" u="none" strike="noStrike" cap="none"/>
                        <a:t>4</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60</a:t>
                      </a:r>
                      <a:endParaRPr sz="1800" u="none" strike="noStrike" cap="none"/>
                    </a:p>
                  </a:txBody>
                  <a:tcPr marL="91450" marR="91450" marT="45725" marB="45725"/>
                </a:tc>
                <a:extLst>
                  <a:ext uri="{0D108BD9-81ED-4DB2-BD59-A6C34878D82A}">
                    <a16:rowId xmlns:a16="http://schemas.microsoft.com/office/drawing/2014/main" val="10004"/>
                  </a:ext>
                </a:extLst>
              </a:tr>
              <a:tr h="385000">
                <a:tc>
                  <a:txBody>
                    <a:bodyPr/>
                    <a:lstStyle/>
                    <a:p>
                      <a:pPr marL="0" marR="0" lvl="0" indent="0" algn="ctr" rtl="0">
                        <a:spcBef>
                          <a:spcPts val="0"/>
                        </a:spcBef>
                        <a:spcAft>
                          <a:spcPts val="0"/>
                        </a:spcAft>
                        <a:buNone/>
                      </a:pPr>
                      <a:r>
                        <a:rPr lang="es-ES" sz="1800" u="none" strike="noStrike" cap="none"/>
                        <a:t>5</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28</a:t>
                      </a:r>
                      <a:endParaRPr sz="1800" u="none" strike="noStrike" cap="none"/>
                    </a:p>
                  </a:txBody>
                  <a:tcPr marL="91450" marR="91450" marT="45725" marB="45725"/>
                </a:tc>
                <a:extLst>
                  <a:ext uri="{0D108BD9-81ED-4DB2-BD59-A6C34878D82A}">
                    <a16:rowId xmlns:a16="http://schemas.microsoft.com/office/drawing/2014/main" val="10005"/>
                  </a:ext>
                </a:extLst>
              </a:tr>
              <a:tr h="385000">
                <a:tc>
                  <a:txBody>
                    <a:bodyPr/>
                    <a:lstStyle/>
                    <a:p>
                      <a:pPr marL="0" marR="0" lvl="0" indent="0" algn="ctr" rtl="0">
                        <a:spcBef>
                          <a:spcPts val="0"/>
                        </a:spcBef>
                        <a:spcAft>
                          <a:spcPts val="0"/>
                        </a:spcAft>
                        <a:buNone/>
                      </a:pPr>
                      <a:r>
                        <a:rPr lang="es-ES" sz="1800" u="none" strike="noStrike" cap="none"/>
                        <a:t>6</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34</a:t>
                      </a:r>
                      <a:endParaRPr sz="1800" u="none" strike="noStrike" cap="none"/>
                    </a:p>
                  </a:txBody>
                  <a:tcPr marL="91450" marR="91450" marT="45725" marB="45725"/>
                </a:tc>
                <a:extLst>
                  <a:ext uri="{0D108BD9-81ED-4DB2-BD59-A6C34878D82A}">
                    <a16:rowId xmlns:a16="http://schemas.microsoft.com/office/drawing/2014/main" val="10006"/>
                  </a:ext>
                </a:extLst>
              </a:tr>
              <a:tr h="385000">
                <a:tc>
                  <a:txBody>
                    <a:bodyPr/>
                    <a:lstStyle/>
                    <a:p>
                      <a:pPr marL="0" marR="0" lvl="0" indent="0" algn="ctr" rtl="0">
                        <a:spcBef>
                          <a:spcPts val="0"/>
                        </a:spcBef>
                        <a:spcAft>
                          <a:spcPts val="0"/>
                        </a:spcAft>
                        <a:buNone/>
                      </a:pPr>
                      <a:r>
                        <a:rPr lang="es-ES" sz="1800" u="none" strike="noStrike" cap="none"/>
                        <a:t>7</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38</a:t>
                      </a:r>
                      <a:endParaRPr sz="1800" u="none" strike="noStrike" cap="none"/>
                    </a:p>
                  </a:txBody>
                  <a:tcPr marL="91450" marR="91450" marT="45725" marB="45725"/>
                </a:tc>
                <a:extLst>
                  <a:ext uri="{0D108BD9-81ED-4DB2-BD59-A6C34878D82A}">
                    <a16:rowId xmlns:a16="http://schemas.microsoft.com/office/drawing/2014/main" val="10007"/>
                  </a:ext>
                </a:extLst>
              </a:tr>
              <a:tr h="385000">
                <a:tc>
                  <a:txBody>
                    <a:bodyPr/>
                    <a:lstStyle/>
                    <a:p>
                      <a:pPr marL="0" marR="0" lvl="0" indent="0" algn="ctr" rtl="0">
                        <a:spcBef>
                          <a:spcPts val="0"/>
                        </a:spcBef>
                        <a:spcAft>
                          <a:spcPts val="0"/>
                        </a:spcAft>
                        <a:buNone/>
                      </a:pPr>
                      <a:r>
                        <a:rPr lang="es-ES" sz="1800" u="none" strike="noStrike" cap="none"/>
                        <a:t>8</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t>
                      </a:r>
                      <a:endParaRPr sz="1800" u="none" strike="noStrike" cap="none"/>
                    </a:p>
                  </a:txBody>
                  <a:tcPr marL="91450" marR="91450" marT="45725" marB="45725">
                    <a:solidFill>
                      <a:srgbClr val="FEE599"/>
                    </a:solidFill>
                  </a:tcPr>
                </a:tc>
                <a:extLst>
                  <a:ext uri="{0D108BD9-81ED-4DB2-BD59-A6C34878D82A}">
                    <a16:rowId xmlns:a16="http://schemas.microsoft.com/office/drawing/2014/main" val="10008"/>
                  </a:ext>
                </a:extLst>
              </a:tr>
              <a:tr h="385000">
                <a:tc>
                  <a:txBody>
                    <a:bodyPr/>
                    <a:lstStyle/>
                    <a:p>
                      <a:pPr marL="0" marR="0" lvl="0" indent="0" algn="ctr" rtl="0">
                        <a:spcBef>
                          <a:spcPts val="0"/>
                        </a:spcBef>
                        <a:spcAft>
                          <a:spcPts val="0"/>
                        </a:spcAft>
                        <a:buNone/>
                      </a:pPr>
                      <a:r>
                        <a:rPr lang="es-ES" sz="1800" u="none" strike="noStrike" cap="none"/>
                        <a:t>9</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t>
                      </a:r>
                      <a:endParaRPr sz="1800" u="none" strike="noStrike" cap="none"/>
                    </a:p>
                  </a:txBody>
                  <a:tcPr marL="91450" marR="91450" marT="45725" marB="45725">
                    <a:solidFill>
                      <a:srgbClr val="FEE599"/>
                    </a:solidFill>
                  </a:tcPr>
                </a:tc>
                <a:extLst>
                  <a:ext uri="{0D108BD9-81ED-4DB2-BD59-A6C34878D82A}">
                    <a16:rowId xmlns:a16="http://schemas.microsoft.com/office/drawing/2014/main" val="10009"/>
                  </a:ext>
                </a:extLst>
              </a:tr>
              <a:tr h="385000">
                <a:tc>
                  <a:txBody>
                    <a:bodyPr/>
                    <a:lstStyle/>
                    <a:p>
                      <a:pPr marL="0" marR="0" lvl="0" indent="0" algn="ctr" rtl="0">
                        <a:spcBef>
                          <a:spcPts val="0"/>
                        </a:spcBef>
                        <a:spcAft>
                          <a:spcPts val="0"/>
                        </a:spcAft>
                        <a:buNone/>
                      </a:pPr>
                      <a:r>
                        <a:rPr lang="es-ES" sz="1800" u="none" strike="noStrike" cap="none"/>
                        <a:t>10</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a:t>A</a:t>
                      </a:r>
                      <a:endParaRPr sz="1800" u="none" strike="noStrike" cap="none"/>
                    </a:p>
                  </a:txBody>
                  <a:tcPr marL="91450" marR="91450" marT="45725" marB="45725"/>
                </a:tc>
                <a:tc>
                  <a:txBody>
                    <a:bodyPr/>
                    <a:lstStyle/>
                    <a:p>
                      <a:pPr marL="0" marR="0" lvl="0" indent="0" algn="ctr" rtl="0">
                        <a:spcBef>
                          <a:spcPts val="0"/>
                        </a:spcBef>
                        <a:spcAft>
                          <a:spcPts val="0"/>
                        </a:spcAft>
                        <a:buNone/>
                      </a:pPr>
                      <a:r>
                        <a:rPr lang="es-ES" sz="1800" u="none" strike="noStrike" cap="none" dirty="0"/>
                        <a:t>??</a:t>
                      </a:r>
                      <a:endParaRPr sz="1800" u="none" strike="noStrike" cap="none" dirty="0"/>
                    </a:p>
                  </a:txBody>
                  <a:tcPr marL="91450" marR="91450" marT="45725" marB="45725">
                    <a:solidFill>
                      <a:srgbClr val="FEE599"/>
                    </a:solidFill>
                  </a:tcPr>
                </a:tc>
                <a:extLst>
                  <a:ext uri="{0D108BD9-81ED-4DB2-BD59-A6C34878D82A}">
                    <a16:rowId xmlns:a16="http://schemas.microsoft.com/office/drawing/2014/main" val="10010"/>
                  </a:ext>
                </a:extLst>
              </a:tr>
            </a:tbl>
          </a:graphicData>
        </a:graphic>
      </p:graphicFrame>
      <p:sp>
        <p:nvSpPr>
          <p:cNvPr id="224" name="Google Shape;224;p12"/>
          <p:cNvSpPr txBox="1"/>
          <p:nvPr/>
        </p:nvSpPr>
        <p:spPr>
          <a:xfrm>
            <a:off x="6819900" y="6115829"/>
            <a:ext cx="1790700" cy="261600"/>
          </a:xfrm>
          <a:prstGeom prst="rect">
            <a:avLst/>
          </a:prstGeom>
          <a:solidFill>
            <a:srgbClr val="FFE699"/>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s-ES" sz="1100" b="1">
                <a:solidFill>
                  <a:schemeClr val="dk1"/>
                </a:solidFill>
                <a:latin typeface="Arial"/>
                <a:ea typeface="Arial"/>
                <a:cs typeface="Arial"/>
                <a:sym typeface="Arial"/>
              </a:rPr>
              <a:t>VARIABLE TARGET</a:t>
            </a:r>
            <a:endParaRPr sz="1100" b="1">
              <a:solidFill>
                <a:schemeClr val="dk1"/>
              </a:solidFill>
              <a:latin typeface="Arial"/>
              <a:ea typeface="Arial"/>
              <a:cs typeface="Arial"/>
              <a:sym typeface="Arial"/>
            </a:endParaRPr>
          </a:p>
        </p:txBody>
      </p:sp>
      <p:sp>
        <p:nvSpPr>
          <p:cNvPr id="225" name="Google Shape;225;p12"/>
          <p:cNvSpPr txBox="1"/>
          <p:nvPr/>
        </p:nvSpPr>
        <p:spPr>
          <a:xfrm>
            <a:off x="6794500" y="1786445"/>
            <a:ext cx="4965700" cy="21990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Multi-Step Forecasting – Estrategias:</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s-ES" sz="2000">
                <a:solidFill>
                  <a:schemeClr val="dk1"/>
                </a:solidFill>
                <a:latin typeface="Calibri"/>
                <a:ea typeface="Calibri"/>
                <a:cs typeface="Calibri"/>
                <a:sym typeface="Calibri"/>
              </a:rPr>
              <a:t>Predecir recursivamente un paso adelante</a:t>
            </a:r>
            <a:endParaRPr/>
          </a:p>
          <a:p>
            <a:pPr marL="457200" marR="0" lvl="0" indent="-457200" algn="l" rtl="0">
              <a:lnSpc>
                <a:spcPct val="150000"/>
              </a:lnSpc>
              <a:spcBef>
                <a:spcPts val="0"/>
              </a:spcBef>
              <a:spcAft>
                <a:spcPts val="0"/>
              </a:spcAft>
              <a:buClr>
                <a:schemeClr val="dk1"/>
              </a:buClr>
              <a:buSzPts val="2000"/>
              <a:buFont typeface="Calibri"/>
              <a:buAutoNum type="arabicPeriod"/>
            </a:pPr>
            <a:r>
              <a:rPr lang="es-ES" sz="2000">
                <a:solidFill>
                  <a:schemeClr val="dk1"/>
                </a:solidFill>
                <a:latin typeface="Calibri"/>
                <a:ea typeface="Calibri"/>
                <a:cs typeface="Calibri"/>
                <a:sym typeface="Calibri"/>
              </a:rPr>
              <a:t>Predecir directamente el paso adelante n</a:t>
            </a:r>
            <a:endParaRPr/>
          </a:p>
          <a:p>
            <a:pPr marL="457200" marR="0" lvl="0" indent="-457200" algn="l" rtl="0">
              <a:lnSpc>
                <a:spcPct val="150000"/>
              </a:lnSpc>
              <a:spcBef>
                <a:spcPts val="0"/>
              </a:spcBef>
              <a:spcAft>
                <a:spcPts val="0"/>
              </a:spcAft>
              <a:buClr>
                <a:schemeClr val="dk1"/>
              </a:buClr>
              <a:buSzPts val="2000"/>
              <a:buFont typeface="Calibri"/>
              <a:buAutoNum type="arabicPeriod"/>
            </a:pPr>
            <a:r>
              <a:rPr lang="es-ES" sz="2000">
                <a:solidFill>
                  <a:schemeClr val="dk1"/>
                </a:solidFill>
                <a:latin typeface="Calibri"/>
                <a:ea typeface="Calibri"/>
                <a:cs typeface="Calibri"/>
                <a:sym typeface="Calibri"/>
              </a:rPr>
              <a:t>Predecir la secuencia de pasos</a:t>
            </a:r>
            <a:endParaRPr sz="2000">
              <a:solidFill>
                <a:schemeClr val="dk1"/>
              </a:solidFill>
              <a:latin typeface="Calibri"/>
              <a:ea typeface="Calibri"/>
              <a:cs typeface="Calibri"/>
              <a:sym typeface="Calibri"/>
            </a:endParaRPr>
          </a:p>
        </p:txBody>
      </p:sp>
      <p:pic>
        <p:nvPicPr>
          <p:cNvPr id="6" name="Graphic 5" descr="Hourglass 30% outline">
            <a:extLst>
              <a:ext uri="{FF2B5EF4-FFF2-40B4-BE49-F238E27FC236}">
                <a16:creationId xmlns:a16="http://schemas.microsoft.com/office/drawing/2014/main" id="{5BE985DB-15D1-4F6E-A57B-3E9F4067D9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6" name="Graphic 5" descr="Hourglass 30% outline">
            <a:extLst>
              <a:ext uri="{FF2B5EF4-FFF2-40B4-BE49-F238E27FC236}">
                <a16:creationId xmlns:a16="http://schemas.microsoft.com/office/drawing/2014/main" id="{A8B3B5AA-C8D4-4365-B972-C1A9CBA5CFE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231" name="Google Shape;231;p13"/>
          <p:cNvSpPr txBox="1">
            <a:spLocks noGrp="1"/>
          </p:cNvSpPr>
          <p:nvPr>
            <p:ph type="body" idx="1"/>
          </p:nvPr>
        </p:nvSpPr>
        <p:spPr>
          <a:xfrm>
            <a:off x="533400" y="2209503"/>
            <a:ext cx="3784600" cy="7905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es-ES" sz="3200" dirty="0">
                <a:latin typeface="Arial"/>
                <a:ea typeface="Arial"/>
                <a:cs typeface="Arial"/>
                <a:sym typeface="Arial"/>
              </a:rPr>
              <a:t>ARIMA (</a:t>
            </a:r>
            <a:r>
              <a:rPr lang="es-ES" sz="3200" dirty="0" err="1">
                <a:latin typeface="Arial"/>
                <a:ea typeface="Arial"/>
                <a:cs typeface="Arial"/>
                <a:sym typeface="Arial"/>
              </a:rPr>
              <a:t>p,d,q</a:t>
            </a:r>
            <a:r>
              <a:rPr lang="es-ES" sz="3200" dirty="0">
                <a:latin typeface="Arial"/>
                <a:ea typeface="Arial"/>
                <a:cs typeface="Arial"/>
                <a:sym typeface="Arial"/>
              </a:rPr>
              <a:t>)</a:t>
            </a:r>
            <a:endParaRPr sz="3200" dirty="0">
              <a:latin typeface="Arial"/>
              <a:ea typeface="Arial"/>
              <a:cs typeface="Arial"/>
              <a:sym typeface="Arial"/>
            </a:endParaRPr>
          </a:p>
        </p:txBody>
      </p:sp>
      <p:sp>
        <p:nvSpPr>
          <p:cNvPr id="233" name="Google Shape;233;p13"/>
          <p:cNvSpPr txBox="1"/>
          <p:nvPr/>
        </p:nvSpPr>
        <p:spPr>
          <a:xfrm>
            <a:off x="139386" y="199909"/>
            <a:ext cx="12662213" cy="208258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7030A0"/>
              </a:buClr>
              <a:buSzPct val="100000"/>
              <a:buFont typeface="Arial"/>
              <a:buNone/>
            </a:pPr>
            <a:r>
              <a:rPr lang="es-ES" sz="4000" dirty="0">
                <a:solidFill>
                  <a:schemeClr val="dk1"/>
                </a:solidFill>
                <a:latin typeface="Arial Black" panose="020B0A04020102020204" pitchFamily="34" charset="0"/>
              </a:rPr>
              <a:t>ARIMA </a:t>
            </a:r>
          </a:p>
          <a:p>
            <a:pPr marL="0" marR="0" lvl="0" indent="0" algn="l" rtl="0">
              <a:lnSpc>
                <a:spcPct val="90000"/>
              </a:lnSpc>
              <a:spcBef>
                <a:spcPts val="0"/>
              </a:spcBef>
              <a:spcAft>
                <a:spcPts val="0"/>
              </a:spcAft>
              <a:buClr>
                <a:srgbClr val="7030A0"/>
              </a:buClr>
              <a:buSzPct val="100000"/>
              <a:buFont typeface="Arial"/>
              <a:buNone/>
            </a:pPr>
            <a:r>
              <a:rPr lang="es-ES" sz="4000" dirty="0" err="1">
                <a:solidFill>
                  <a:srgbClr val="7030A0"/>
                </a:solidFill>
                <a:latin typeface="Arial Black" panose="020B0A04020102020204" pitchFamily="34" charset="0"/>
                <a:sym typeface="Arial"/>
              </a:rPr>
              <a:t>Autoregressive</a:t>
            </a:r>
            <a:r>
              <a:rPr lang="es-ES" sz="4000" dirty="0">
                <a:solidFill>
                  <a:srgbClr val="7030A0"/>
                </a:solidFill>
                <a:latin typeface="Arial Black" panose="020B0A04020102020204" pitchFamily="34" charset="0"/>
                <a:sym typeface="Arial"/>
              </a:rPr>
              <a:t> </a:t>
            </a:r>
            <a:r>
              <a:rPr lang="es-ES" sz="4000" dirty="0" err="1">
                <a:solidFill>
                  <a:srgbClr val="7030A0"/>
                </a:solidFill>
                <a:latin typeface="Arial Black" panose="020B0A04020102020204" pitchFamily="34" charset="0"/>
                <a:sym typeface="Arial"/>
              </a:rPr>
              <a:t>Integrated</a:t>
            </a:r>
            <a:r>
              <a:rPr lang="es-ES" sz="4000" dirty="0">
                <a:solidFill>
                  <a:srgbClr val="7030A0"/>
                </a:solidFill>
                <a:latin typeface="Arial Black" panose="020B0A04020102020204" pitchFamily="34" charset="0"/>
                <a:sym typeface="Arial"/>
              </a:rPr>
              <a:t> </a:t>
            </a:r>
            <a:r>
              <a:rPr lang="es-ES" sz="4000" dirty="0" err="1">
                <a:solidFill>
                  <a:srgbClr val="7030A0"/>
                </a:solidFill>
                <a:latin typeface="Arial Black" panose="020B0A04020102020204" pitchFamily="34" charset="0"/>
                <a:sym typeface="Arial"/>
              </a:rPr>
              <a:t>moving</a:t>
            </a:r>
            <a:r>
              <a:rPr lang="es-ES" sz="4000" dirty="0">
                <a:solidFill>
                  <a:srgbClr val="7030A0"/>
                </a:solidFill>
                <a:latin typeface="Arial Black" panose="020B0A04020102020204" pitchFamily="34" charset="0"/>
                <a:sym typeface="Arial"/>
              </a:rPr>
              <a:t> </a:t>
            </a:r>
            <a:r>
              <a:rPr lang="es-ES" sz="4000" dirty="0" err="1">
                <a:solidFill>
                  <a:srgbClr val="7030A0"/>
                </a:solidFill>
                <a:latin typeface="Arial Black" panose="020B0A04020102020204" pitchFamily="34" charset="0"/>
                <a:sym typeface="Arial"/>
              </a:rPr>
              <a:t>average</a:t>
            </a:r>
            <a:endParaRPr lang="es-ES" sz="4000" dirty="0">
              <a:latin typeface="Arial Black" panose="020B0A04020102020204" pitchFamily="34" charset="0"/>
            </a:endParaRPr>
          </a:p>
          <a:p>
            <a:pPr marL="0" marR="0" lvl="0" indent="0" algn="l" rtl="0">
              <a:lnSpc>
                <a:spcPct val="90000"/>
              </a:lnSpc>
              <a:spcBef>
                <a:spcPts val="1000"/>
              </a:spcBef>
              <a:spcAft>
                <a:spcPts val="0"/>
              </a:spcAft>
              <a:buClr>
                <a:schemeClr val="dk1"/>
              </a:buClr>
              <a:buSzPct val="100000"/>
              <a:buFont typeface="Arial"/>
              <a:buNone/>
            </a:pPr>
            <a:endParaRPr lang="es-ES" sz="1000" dirty="0">
              <a:solidFill>
                <a:schemeClr val="dk1"/>
              </a:solidFill>
              <a:latin typeface="Arial"/>
              <a:ea typeface="Arial"/>
              <a:cs typeface="Arial"/>
              <a:sym typeface="Arial"/>
            </a:endParaRPr>
          </a:p>
          <a:p>
            <a:pPr marL="0" marR="0" lvl="0" indent="0" algn="l" rtl="0">
              <a:spcBef>
                <a:spcPts val="0"/>
              </a:spcBef>
              <a:spcAft>
                <a:spcPts val="0"/>
              </a:spcAft>
              <a:buNone/>
            </a:pPr>
            <a:endParaRPr sz="4000" dirty="0">
              <a:solidFill>
                <a:schemeClr val="dk1"/>
              </a:solidFill>
              <a:latin typeface="Arial Black" panose="020B0A04020102020204" pitchFamily="34" charset="0"/>
              <a:sym typeface="Arial"/>
            </a:endParaRPr>
          </a:p>
        </p:txBody>
      </p:sp>
      <p:sp>
        <p:nvSpPr>
          <p:cNvPr id="234" name="Google Shape;234;p13"/>
          <p:cNvSpPr txBox="1"/>
          <p:nvPr/>
        </p:nvSpPr>
        <p:spPr>
          <a:xfrm>
            <a:off x="533400" y="3000078"/>
            <a:ext cx="4381500"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b="0" i="0" u="none" strike="noStrike" dirty="0">
                <a:solidFill>
                  <a:srgbClr val="071322"/>
                </a:solidFill>
                <a:latin typeface="Arial"/>
                <a:ea typeface="Arial"/>
                <a:cs typeface="Arial"/>
                <a:sym typeface="Arial"/>
              </a:rPr>
              <a:t>ARIMA(1,0,0) ⇒ AR</a:t>
            </a:r>
            <a:endParaRPr sz="2400" b="0" dirty="0">
              <a:solidFill>
                <a:schemeClr val="dk1"/>
              </a:solidFill>
              <a:latin typeface="Arial"/>
              <a:ea typeface="Arial"/>
              <a:cs typeface="Arial"/>
              <a:sym typeface="Arial"/>
            </a:endParaRPr>
          </a:p>
          <a:p>
            <a:pPr marL="0" marR="0" lvl="0" indent="0" algn="l" rtl="0">
              <a:spcBef>
                <a:spcPts val="0"/>
              </a:spcBef>
              <a:spcAft>
                <a:spcPts val="0"/>
              </a:spcAft>
              <a:buNone/>
            </a:pPr>
            <a:r>
              <a:rPr lang="es-ES" sz="2400" b="0" i="0" u="none" strike="noStrike" dirty="0">
                <a:solidFill>
                  <a:srgbClr val="071322"/>
                </a:solidFill>
                <a:latin typeface="Arial"/>
                <a:ea typeface="Arial"/>
                <a:cs typeface="Arial"/>
                <a:sym typeface="Arial"/>
              </a:rPr>
              <a:t>ARIMA(0,1,0) ⇒ I</a:t>
            </a:r>
            <a:endParaRPr sz="2400" b="0" dirty="0">
              <a:solidFill>
                <a:schemeClr val="dk1"/>
              </a:solidFill>
              <a:latin typeface="Arial"/>
              <a:ea typeface="Arial"/>
              <a:cs typeface="Arial"/>
              <a:sym typeface="Arial"/>
            </a:endParaRPr>
          </a:p>
          <a:p>
            <a:pPr marL="0" marR="0" lvl="0" indent="0" algn="l" rtl="0">
              <a:spcBef>
                <a:spcPts val="0"/>
              </a:spcBef>
              <a:spcAft>
                <a:spcPts val="0"/>
              </a:spcAft>
              <a:buNone/>
            </a:pPr>
            <a:r>
              <a:rPr lang="es-ES" sz="2400" b="0" i="0" u="none" strike="noStrike" dirty="0">
                <a:solidFill>
                  <a:srgbClr val="071322"/>
                </a:solidFill>
                <a:latin typeface="Arial"/>
                <a:ea typeface="Arial"/>
                <a:cs typeface="Arial"/>
                <a:sym typeface="Arial"/>
              </a:rPr>
              <a:t>ARIMA(0,0,1) ⇒ MA</a:t>
            </a:r>
            <a:endParaRPr sz="2400" b="0" dirty="0">
              <a:solidFill>
                <a:schemeClr val="dk1"/>
              </a:solidFill>
              <a:latin typeface="Arial"/>
              <a:ea typeface="Arial"/>
              <a:cs typeface="Arial"/>
              <a:sym typeface="Arial"/>
            </a:endParaRPr>
          </a:p>
          <a:p>
            <a:pPr marL="0" marR="0" lvl="0" indent="0" algn="l" rtl="0">
              <a:spcBef>
                <a:spcPts val="0"/>
              </a:spcBef>
              <a:spcAft>
                <a:spcPts val="0"/>
              </a:spcAft>
              <a:buNone/>
            </a:pPr>
            <a:r>
              <a:rPr lang="es-ES" sz="2400" b="0" i="0" u="none" strike="noStrike" dirty="0">
                <a:solidFill>
                  <a:srgbClr val="071322"/>
                </a:solidFill>
                <a:latin typeface="Arial"/>
                <a:ea typeface="Arial"/>
                <a:cs typeface="Arial"/>
                <a:sym typeface="Arial"/>
              </a:rPr>
              <a:t>ARIMA(1,0,1) ⇒ ARMA</a:t>
            </a:r>
            <a:endParaRPr sz="2400" b="0" dirty="0">
              <a:solidFill>
                <a:schemeClr val="dk1"/>
              </a:solidFill>
              <a:latin typeface="Arial"/>
              <a:ea typeface="Arial"/>
              <a:cs typeface="Arial"/>
              <a:sym typeface="Arial"/>
            </a:endParaRPr>
          </a:p>
          <a:p>
            <a:pPr marL="0" marR="0" lvl="0" indent="0" algn="l" rtl="0">
              <a:spcBef>
                <a:spcPts val="0"/>
              </a:spcBef>
              <a:spcAft>
                <a:spcPts val="0"/>
              </a:spcAft>
              <a:buNone/>
            </a:pPr>
            <a:br>
              <a:rPr lang="es-E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
        <p:nvSpPr>
          <p:cNvPr id="7" name="Google Shape;231;p13">
            <a:extLst>
              <a:ext uri="{FF2B5EF4-FFF2-40B4-BE49-F238E27FC236}">
                <a16:creationId xmlns:a16="http://schemas.microsoft.com/office/drawing/2014/main" id="{2E21FC34-4BAF-4B6D-A5F5-CA46FB4480F1}"/>
              </a:ext>
            </a:extLst>
          </p:cNvPr>
          <p:cNvSpPr txBox="1">
            <a:spLocks/>
          </p:cNvSpPr>
          <p:nvPr/>
        </p:nvSpPr>
        <p:spPr>
          <a:xfrm>
            <a:off x="616209" y="5123737"/>
            <a:ext cx="5997242" cy="7175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ts val="3200"/>
              <a:buFont typeface="Arial"/>
              <a:buNone/>
            </a:pPr>
            <a:r>
              <a:rPr lang="es-ES" sz="3200" b="0" i="0" u="none" strike="noStrike" dirty="0">
                <a:solidFill>
                  <a:srgbClr val="071322"/>
                </a:solidFill>
                <a:latin typeface="Arial"/>
                <a:ea typeface="Arial"/>
                <a:cs typeface="Arial"/>
                <a:sym typeface="Arial"/>
              </a:rPr>
              <a:t>SARIMA (p, d, q) x (P, D, Q) _S</a:t>
            </a:r>
            <a:endParaRPr lang="es-ES" sz="3200" dirty="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5</a:t>
            </a:r>
            <a:endParaRPr lang="en-US" dirty="0"/>
          </a:p>
        </p:txBody>
      </p:sp>
    </p:spTree>
    <p:extLst>
      <p:ext uri="{BB962C8B-B14F-4D97-AF65-F5344CB8AC3E}">
        <p14:creationId xmlns:p14="http://schemas.microsoft.com/office/powerpoint/2010/main" val="300043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7" name="Graphic 6" descr="Hourglass 30% outline">
            <a:extLst>
              <a:ext uri="{FF2B5EF4-FFF2-40B4-BE49-F238E27FC236}">
                <a16:creationId xmlns:a16="http://schemas.microsoft.com/office/drawing/2014/main" id="{98E9AB77-AA58-4F86-8730-3AD5D5DBE9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240" name="Google Shape;240;p14"/>
          <p:cNvSpPr txBox="1">
            <a:spLocks noGrp="1"/>
          </p:cNvSpPr>
          <p:nvPr>
            <p:ph type="title"/>
          </p:nvPr>
        </p:nvSpPr>
        <p:spPr>
          <a:xfrm>
            <a:off x="326707" y="344615"/>
            <a:ext cx="10515600" cy="1754286"/>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Arial"/>
              <a:buNone/>
            </a:pPr>
            <a:r>
              <a:rPr lang="es-ES" sz="4000" dirty="0">
                <a:latin typeface="Arial Black" panose="020B0A04020102020204" pitchFamily="34" charset="0"/>
                <a:ea typeface="Arial"/>
                <a:cs typeface="Arial"/>
                <a:sym typeface="Arial"/>
              </a:rPr>
              <a:t>IDENTIFICACION DE MODELOS</a:t>
            </a:r>
            <a:br>
              <a:rPr lang="es-ES" sz="4000" dirty="0">
                <a:latin typeface="Arial Black" panose="020B0A04020102020204" pitchFamily="34" charset="0"/>
                <a:ea typeface="Arial"/>
                <a:cs typeface="Arial"/>
                <a:sym typeface="Arial"/>
              </a:rPr>
            </a:br>
            <a:r>
              <a:rPr lang="es-ES" sz="4000" dirty="0">
                <a:solidFill>
                  <a:srgbClr val="7030A0"/>
                </a:solidFill>
                <a:latin typeface="Arial Black" panose="020B0A04020102020204" pitchFamily="34" charset="0"/>
                <a:ea typeface="Arial"/>
                <a:cs typeface="Arial"/>
                <a:sym typeface="Arial"/>
              </a:rPr>
              <a:t>ARMA</a:t>
            </a:r>
            <a:br>
              <a:rPr lang="es-ES" sz="4000" dirty="0">
                <a:solidFill>
                  <a:srgbClr val="7030A0"/>
                </a:solidFill>
                <a:latin typeface="Arial Black" panose="020B0A04020102020204" pitchFamily="34" charset="0"/>
                <a:ea typeface="Arial"/>
                <a:cs typeface="Arial"/>
                <a:sym typeface="Arial"/>
              </a:rPr>
            </a:br>
            <a:endParaRPr sz="4000" dirty="0">
              <a:solidFill>
                <a:srgbClr val="7030A0"/>
              </a:solidFill>
              <a:latin typeface="Arial Black" panose="020B0A04020102020204" pitchFamily="34" charset="0"/>
              <a:ea typeface="Arial"/>
              <a:cs typeface="Arial"/>
              <a:sym typeface="Arial"/>
            </a:endParaRPr>
          </a:p>
        </p:txBody>
      </p:sp>
      <p:pic>
        <p:nvPicPr>
          <p:cNvPr id="241" name="Google Shape;241;p14"/>
          <p:cNvPicPr preferRelativeResize="0"/>
          <p:nvPr/>
        </p:nvPicPr>
        <p:blipFill rotWithShape="1">
          <a:blip r:embed="rId5">
            <a:alphaModFix/>
          </a:blip>
          <a:srcRect/>
          <a:stretch/>
        </p:blipFill>
        <p:spPr>
          <a:xfrm>
            <a:off x="749300" y="1707268"/>
            <a:ext cx="5734050" cy="1304925"/>
          </a:xfrm>
          <a:prstGeom prst="rect">
            <a:avLst/>
          </a:prstGeom>
          <a:noFill/>
          <a:ln>
            <a:noFill/>
          </a:ln>
        </p:spPr>
      </p:pic>
      <p:pic>
        <p:nvPicPr>
          <p:cNvPr id="242" name="Google Shape;242;p14"/>
          <p:cNvPicPr preferRelativeResize="0"/>
          <p:nvPr/>
        </p:nvPicPr>
        <p:blipFill rotWithShape="1">
          <a:blip r:embed="rId6">
            <a:alphaModFix/>
          </a:blip>
          <a:srcRect/>
          <a:stretch/>
        </p:blipFill>
        <p:spPr>
          <a:xfrm>
            <a:off x="406400" y="3429000"/>
            <a:ext cx="3763160" cy="1750307"/>
          </a:xfrm>
          <a:prstGeom prst="rect">
            <a:avLst/>
          </a:prstGeom>
          <a:noFill/>
          <a:ln>
            <a:noFill/>
          </a:ln>
        </p:spPr>
      </p:pic>
      <p:pic>
        <p:nvPicPr>
          <p:cNvPr id="243" name="Google Shape;243;p14"/>
          <p:cNvPicPr preferRelativeResize="0"/>
          <p:nvPr/>
        </p:nvPicPr>
        <p:blipFill rotWithShape="1">
          <a:blip r:embed="rId7">
            <a:alphaModFix/>
          </a:blip>
          <a:srcRect/>
          <a:stretch/>
        </p:blipFill>
        <p:spPr>
          <a:xfrm>
            <a:off x="3850640" y="3497703"/>
            <a:ext cx="3467735" cy="1612900"/>
          </a:xfrm>
          <a:prstGeom prst="rect">
            <a:avLst/>
          </a:prstGeom>
          <a:noFill/>
          <a:ln>
            <a:noFill/>
          </a:ln>
        </p:spPr>
      </p:pic>
      <p:pic>
        <p:nvPicPr>
          <p:cNvPr id="244" name="Google Shape;244;p14"/>
          <p:cNvPicPr preferRelativeResize="0"/>
          <p:nvPr/>
        </p:nvPicPr>
        <p:blipFill rotWithShape="1">
          <a:blip r:embed="rId8">
            <a:alphaModFix/>
          </a:blip>
          <a:srcRect t="43867"/>
          <a:stretch/>
        </p:blipFill>
        <p:spPr>
          <a:xfrm>
            <a:off x="7318375" y="3581399"/>
            <a:ext cx="4695825" cy="14405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2" name="Google Shape;102;p1" descr="A row of red telephone booths&#10;&#10;Description automatically generated"/>
          <p:cNvPicPr preferRelativeResize="0"/>
          <p:nvPr/>
        </p:nvPicPr>
        <p:blipFill rotWithShape="1">
          <a:blip r:embed="rId3">
            <a:alphaModFix amt="50000"/>
          </a:blip>
          <a:srcRect t="12224" b="3507"/>
          <a:stretch/>
        </p:blipFill>
        <p:spPr>
          <a:xfrm>
            <a:off x="20" y="1"/>
            <a:ext cx="12191980" cy="6857999"/>
          </a:xfrm>
          <a:prstGeom prst="rect">
            <a:avLst/>
          </a:prstGeom>
          <a:noFill/>
          <a:ln>
            <a:noFill/>
          </a:ln>
        </p:spPr>
      </p:pic>
      <p:sp>
        <p:nvSpPr>
          <p:cNvPr id="103" name="Google Shape;103;p1"/>
          <p:cNvSpPr txBox="1">
            <a:spLocks noGrp="1"/>
          </p:cNvSpPr>
          <p:nvPr>
            <p:ph type="ctrTitle"/>
          </p:nvPr>
        </p:nvSpPr>
        <p:spPr>
          <a:xfrm>
            <a:off x="1524000" y="1122362"/>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Arial"/>
              <a:buNone/>
            </a:pPr>
            <a:r>
              <a:rPr lang="es-ES" dirty="0">
                <a:solidFill>
                  <a:srgbClr val="FFFFFF"/>
                </a:solidFill>
                <a:latin typeface="Arial Black" panose="020B0A04020102020204" pitchFamily="34" charset="0"/>
                <a:ea typeface="Arial"/>
                <a:cs typeface="Arial"/>
                <a:sym typeface="Arial"/>
              </a:rPr>
              <a:t>SERIES DE TIEMPO</a:t>
            </a:r>
            <a:endParaRPr dirty="0">
              <a:solidFill>
                <a:srgbClr val="FFFFFF"/>
              </a:solidFill>
              <a:latin typeface="Arial Black" panose="020B0A04020102020204" pitchFamily="34" charset="0"/>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4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5"/>
          <p:cNvSpPr txBox="1"/>
          <p:nvPr/>
        </p:nvSpPr>
        <p:spPr>
          <a:xfrm>
            <a:off x="406400" y="396852"/>
            <a:ext cx="10515600" cy="1200288"/>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Arial"/>
              <a:buNone/>
            </a:pPr>
            <a:r>
              <a:rPr lang="es-ES" sz="4000" dirty="0">
                <a:solidFill>
                  <a:schemeClr val="dk1"/>
                </a:solidFill>
                <a:latin typeface="Arial Black" panose="020B0A04020102020204" pitchFamily="34" charset="0"/>
              </a:rPr>
              <a:t>EVALUACION DE MODELOS</a:t>
            </a:r>
          </a:p>
          <a:p>
            <a:pPr marL="0" marR="0" lvl="0" indent="0" algn="l" rtl="0">
              <a:lnSpc>
                <a:spcPct val="90000"/>
              </a:lnSpc>
              <a:spcBef>
                <a:spcPts val="0"/>
              </a:spcBef>
              <a:spcAft>
                <a:spcPts val="0"/>
              </a:spcAft>
              <a:buClr>
                <a:schemeClr val="dk1"/>
              </a:buClr>
              <a:buSzPts val="4000"/>
              <a:buFont typeface="Arial"/>
              <a:buNone/>
            </a:pPr>
            <a:r>
              <a:rPr lang="es-ES" sz="4000" dirty="0">
                <a:solidFill>
                  <a:srgbClr val="7030A0"/>
                </a:solidFill>
                <a:latin typeface="Arial Black" panose="020B0A04020102020204" pitchFamily="34" charset="0"/>
                <a:sym typeface="Arial"/>
              </a:rPr>
              <a:t>AIC &amp; BIC</a:t>
            </a:r>
            <a:endParaRPr sz="4000" dirty="0">
              <a:solidFill>
                <a:srgbClr val="7030A0"/>
              </a:solidFill>
              <a:latin typeface="Arial Black" panose="020B0A04020102020204" pitchFamily="34" charset="0"/>
              <a:sym typeface="Arial"/>
            </a:endParaRPr>
          </a:p>
        </p:txBody>
      </p:sp>
      <p:pic>
        <p:nvPicPr>
          <p:cNvPr id="251" name="Google Shape;251;p15"/>
          <p:cNvPicPr preferRelativeResize="0"/>
          <p:nvPr/>
        </p:nvPicPr>
        <p:blipFill rotWithShape="1">
          <a:blip r:embed="rId3">
            <a:alphaModFix/>
          </a:blip>
          <a:srcRect/>
          <a:stretch/>
        </p:blipFill>
        <p:spPr>
          <a:xfrm>
            <a:off x="1350500" y="2007000"/>
            <a:ext cx="8229848" cy="1736200"/>
          </a:xfrm>
          <a:prstGeom prst="rect">
            <a:avLst/>
          </a:prstGeom>
          <a:noFill/>
          <a:ln>
            <a:noFill/>
          </a:ln>
        </p:spPr>
      </p:pic>
      <p:sp>
        <p:nvSpPr>
          <p:cNvPr id="252" name="Google Shape;252;p15"/>
          <p:cNvSpPr txBox="1"/>
          <p:nvPr/>
        </p:nvSpPr>
        <p:spPr>
          <a:xfrm>
            <a:off x="838200" y="4152900"/>
            <a:ext cx="854710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s-ES" sz="1800">
                <a:solidFill>
                  <a:schemeClr val="dk1"/>
                </a:solidFill>
                <a:latin typeface="Arial"/>
                <a:ea typeface="Arial"/>
                <a:cs typeface="Arial"/>
                <a:sym typeface="Arial"/>
              </a:rPr>
              <a:t>AIC y BIC penalizan (diferente) según la cantidad de parámetros.</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Noto Sans Symbols"/>
              <a:buChar char="✔"/>
            </a:pPr>
            <a:r>
              <a:rPr lang="es-ES" sz="1800">
                <a:solidFill>
                  <a:schemeClr val="dk1"/>
                </a:solidFill>
                <a:latin typeface="Arial"/>
                <a:ea typeface="Arial"/>
                <a:cs typeface="Arial"/>
                <a:sym typeface="Arial"/>
              </a:rPr>
              <a:t>El objetivo es tener el modelo con menor AIC o BIC</a:t>
            </a:r>
            <a:endParaRPr sz="1800">
              <a:solidFill>
                <a:schemeClr val="dk1"/>
              </a:solidFill>
              <a:latin typeface="Arial"/>
              <a:ea typeface="Arial"/>
              <a:cs typeface="Arial"/>
              <a:sym typeface="Arial"/>
            </a:endParaRPr>
          </a:p>
        </p:txBody>
      </p:sp>
      <p:pic>
        <p:nvPicPr>
          <p:cNvPr id="5" name="Graphic 4" descr="Hourglass 30% outline">
            <a:extLst>
              <a:ext uri="{FF2B5EF4-FFF2-40B4-BE49-F238E27FC236}">
                <a16:creationId xmlns:a16="http://schemas.microsoft.com/office/drawing/2014/main" id="{9BFE298A-73F4-4E68-BDDC-C3DC813C7C6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8446"/>
          <a:stretch/>
        </p:blipFill>
        <p:spPr>
          <a:xfrm>
            <a:off x="8662231" y="184134"/>
            <a:ext cx="3529769" cy="6846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6</a:t>
            </a:r>
            <a:endParaRPr lang="en-US" dirty="0"/>
          </a:p>
        </p:txBody>
      </p:sp>
    </p:spTree>
    <p:extLst>
      <p:ext uri="{BB962C8B-B14F-4D97-AF65-F5344CB8AC3E}">
        <p14:creationId xmlns:p14="http://schemas.microsoft.com/office/powerpoint/2010/main" val="1553457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9" name="Picture 8">
            <a:extLst>
              <a:ext uri="{FF2B5EF4-FFF2-40B4-BE49-F238E27FC236}">
                <a16:creationId xmlns:a16="http://schemas.microsoft.com/office/drawing/2014/main" id="{316E2EBA-A960-4975-937D-2F851FA00090}"/>
              </a:ext>
            </a:extLst>
          </p:cNvPr>
          <p:cNvPicPr>
            <a:picLocks noChangeAspect="1"/>
          </p:cNvPicPr>
          <p:nvPr/>
        </p:nvPicPr>
        <p:blipFill>
          <a:blip r:embed="rId3"/>
          <a:stretch>
            <a:fillRect/>
          </a:stretch>
        </p:blipFill>
        <p:spPr>
          <a:xfrm>
            <a:off x="7144585" y="5169949"/>
            <a:ext cx="4960477" cy="1504975"/>
          </a:xfrm>
          <a:prstGeom prst="rect">
            <a:avLst/>
          </a:prstGeom>
        </p:spPr>
      </p:pic>
      <p:pic>
        <p:nvPicPr>
          <p:cNvPr id="5" name="Picture 4">
            <a:extLst>
              <a:ext uri="{FF2B5EF4-FFF2-40B4-BE49-F238E27FC236}">
                <a16:creationId xmlns:a16="http://schemas.microsoft.com/office/drawing/2014/main" id="{C350D81A-2E6E-4A41-9832-D0C77D16BA75}"/>
              </a:ext>
            </a:extLst>
          </p:cNvPr>
          <p:cNvPicPr>
            <a:picLocks noChangeAspect="1"/>
          </p:cNvPicPr>
          <p:nvPr/>
        </p:nvPicPr>
        <p:blipFill>
          <a:blip r:embed="rId4"/>
          <a:stretch>
            <a:fillRect/>
          </a:stretch>
        </p:blipFill>
        <p:spPr>
          <a:xfrm>
            <a:off x="7190701" y="3365133"/>
            <a:ext cx="2377064" cy="1504976"/>
          </a:xfrm>
          <a:prstGeom prst="rect">
            <a:avLst/>
          </a:prstGeom>
        </p:spPr>
      </p:pic>
      <p:pic>
        <p:nvPicPr>
          <p:cNvPr id="3" name="Picture 2">
            <a:extLst>
              <a:ext uri="{FF2B5EF4-FFF2-40B4-BE49-F238E27FC236}">
                <a16:creationId xmlns:a16="http://schemas.microsoft.com/office/drawing/2014/main" id="{04DB4B83-DA64-4543-B53D-F10B1FA41ED4}"/>
              </a:ext>
            </a:extLst>
          </p:cNvPr>
          <p:cNvPicPr>
            <a:picLocks noChangeAspect="1"/>
          </p:cNvPicPr>
          <p:nvPr/>
        </p:nvPicPr>
        <p:blipFill rotWithShape="1">
          <a:blip r:embed="rId5"/>
          <a:srcRect l="3269"/>
          <a:stretch/>
        </p:blipFill>
        <p:spPr>
          <a:xfrm>
            <a:off x="7156903" y="1475906"/>
            <a:ext cx="5035472" cy="1731599"/>
          </a:xfrm>
          <a:prstGeom prst="rect">
            <a:avLst/>
          </a:prstGeom>
        </p:spPr>
      </p:pic>
      <p:pic>
        <p:nvPicPr>
          <p:cNvPr id="258" name="Google Shape;258;p16"/>
          <p:cNvPicPr preferRelativeResize="0"/>
          <p:nvPr/>
        </p:nvPicPr>
        <p:blipFill rotWithShape="1">
          <a:blip r:embed="rId6">
            <a:alphaModFix/>
          </a:blip>
          <a:srcRect r="53157"/>
          <a:stretch/>
        </p:blipFill>
        <p:spPr>
          <a:xfrm>
            <a:off x="1641533" y="3256154"/>
            <a:ext cx="2777693" cy="1707704"/>
          </a:xfrm>
          <a:prstGeom prst="rect">
            <a:avLst/>
          </a:prstGeom>
          <a:noFill/>
          <a:ln>
            <a:noFill/>
          </a:ln>
        </p:spPr>
      </p:pic>
      <p:sp>
        <p:nvSpPr>
          <p:cNvPr id="259" name="Google Shape;259;p16"/>
          <p:cNvSpPr txBox="1"/>
          <p:nvPr/>
        </p:nvSpPr>
        <p:spPr>
          <a:xfrm>
            <a:off x="190500" y="238357"/>
            <a:ext cx="10515600" cy="12006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Arial"/>
              <a:buNone/>
            </a:pPr>
            <a:r>
              <a:rPr lang="es-ES" sz="4000" dirty="0">
                <a:solidFill>
                  <a:schemeClr val="dk1"/>
                </a:solidFill>
                <a:latin typeface="Arial Black" panose="020B0A04020102020204" pitchFamily="34" charset="0"/>
              </a:rPr>
              <a:t>EVALUACION DE MODELOS</a:t>
            </a:r>
            <a:br>
              <a:rPr lang="es-ES" sz="4000" dirty="0">
                <a:solidFill>
                  <a:srgbClr val="7030A0"/>
                </a:solidFill>
                <a:latin typeface="Arial Black" panose="020B0A04020102020204" pitchFamily="34" charset="0"/>
                <a:sym typeface="Arial"/>
              </a:rPr>
            </a:br>
            <a:r>
              <a:rPr lang="es-ES" sz="4000" dirty="0">
                <a:solidFill>
                  <a:srgbClr val="7030A0"/>
                </a:solidFill>
                <a:latin typeface="Arial Black" panose="020B0A04020102020204" pitchFamily="34" charset="0"/>
                <a:sym typeface="Arial"/>
              </a:rPr>
              <a:t>Análisis Residuos ARIMA</a:t>
            </a:r>
            <a:endParaRPr sz="4000" dirty="0">
              <a:solidFill>
                <a:srgbClr val="7030A0"/>
              </a:solidFill>
              <a:latin typeface="Arial Black" panose="020B0A04020102020204" pitchFamily="34" charset="0"/>
              <a:sym typeface="Arial"/>
            </a:endParaRPr>
          </a:p>
        </p:txBody>
      </p:sp>
      <p:sp>
        <p:nvSpPr>
          <p:cNvPr id="260" name="Google Shape;260;p16"/>
          <p:cNvSpPr txBox="1"/>
          <p:nvPr/>
        </p:nvSpPr>
        <p:spPr>
          <a:xfrm>
            <a:off x="190500" y="2102299"/>
            <a:ext cx="1828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7F7F7F"/>
                </a:solidFill>
                <a:latin typeface="Arial"/>
                <a:ea typeface="Arial"/>
                <a:cs typeface="Arial"/>
                <a:sym typeface="Arial"/>
              </a:rPr>
              <a:t>RESIDUOS</a:t>
            </a:r>
            <a:endParaRPr sz="1800" b="1">
              <a:solidFill>
                <a:srgbClr val="7F7F7F"/>
              </a:solidFill>
              <a:latin typeface="Arial"/>
              <a:ea typeface="Arial"/>
              <a:cs typeface="Arial"/>
              <a:sym typeface="Arial"/>
            </a:endParaRPr>
          </a:p>
        </p:txBody>
      </p:sp>
      <p:sp>
        <p:nvSpPr>
          <p:cNvPr id="261" name="Google Shape;261;p16"/>
          <p:cNvSpPr txBox="1"/>
          <p:nvPr/>
        </p:nvSpPr>
        <p:spPr>
          <a:xfrm>
            <a:off x="241300" y="3564206"/>
            <a:ext cx="18288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7F7F7F"/>
                </a:solidFill>
                <a:latin typeface="Arial"/>
                <a:ea typeface="Arial"/>
                <a:cs typeface="Arial"/>
                <a:sym typeface="Arial"/>
              </a:rPr>
              <a:t>ACF &amp; </a:t>
            </a:r>
            <a:endParaRPr/>
          </a:p>
          <a:p>
            <a:pPr marL="0" marR="0" lvl="0" indent="0" algn="l" rtl="0">
              <a:spcBef>
                <a:spcPts val="0"/>
              </a:spcBef>
              <a:spcAft>
                <a:spcPts val="0"/>
              </a:spcAft>
              <a:buNone/>
            </a:pPr>
            <a:r>
              <a:rPr lang="es-ES" sz="1800" b="1">
                <a:solidFill>
                  <a:srgbClr val="7F7F7F"/>
                </a:solidFill>
                <a:latin typeface="Arial"/>
                <a:ea typeface="Arial"/>
                <a:cs typeface="Arial"/>
                <a:sym typeface="Arial"/>
              </a:rPr>
              <a:t>QQ PLOT NORMALITY </a:t>
            </a:r>
            <a:endParaRPr sz="1800" b="1">
              <a:solidFill>
                <a:srgbClr val="7F7F7F"/>
              </a:solidFill>
              <a:latin typeface="Arial"/>
              <a:ea typeface="Arial"/>
              <a:cs typeface="Arial"/>
              <a:sym typeface="Arial"/>
            </a:endParaRPr>
          </a:p>
        </p:txBody>
      </p:sp>
      <p:pic>
        <p:nvPicPr>
          <p:cNvPr id="263" name="Google Shape;263;p16"/>
          <p:cNvPicPr preferRelativeResize="0"/>
          <p:nvPr/>
        </p:nvPicPr>
        <p:blipFill rotWithShape="1">
          <a:blip r:embed="rId7">
            <a:alphaModFix/>
          </a:blip>
          <a:srcRect l="5244" r="3660"/>
          <a:stretch/>
        </p:blipFill>
        <p:spPr>
          <a:xfrm>
            <a:off x="1641534" y="1514864"/>
            <a:ext cx="5454351" cy="1599980"/>
          </a:xfrm>
          <a:prstGeom prst="rect">
            <a:avLst/>
          </a:prstGeom>
          <a:noFill/>
          <a:ln>
            <a:noFill/>
          </a:ln>
        </p:spPr>
      </p:pic>
      <p:pic>
        <p:nvPicPr>
          <p:cNvPr id="264" name="Google Shape;264;p16"/>
          <p:cNvPicPr preferRelativeResize="0"/>
          <p:nvPr/>
        </p:nvPicPr>
        <p:blipFill rotWithShape="1">
          <a:blip r:embed="rId8">
            <a:alphaModFix/>
          </a:blip>
          <a:srcRect/>
          <a:stretch/>
        </p:blipFill>
        <p:spPr>
          <a:xfrm>
            <a:off x="1673433" y="5105169"/>
            <a:ext cx="5454351" cy="1707704"/>
          </a:xfrm>
          <a:prstGeom prst="rect">
            <a:avLst/>
          </a:prstGeom>
          <a:noFill/>
          <a:ln>
            <a:noFill/>
          </a:ln>
        </p:spPr>
      </p:pic>
      <p:cxnSp>
        <p:nvCxnSpPr>
          <p:cNvPr id="269" name="Google Shape;269;p16"/>
          <p:cNvCxnSpPr/>
          <p:nvPr/>
        </p:nvCxnSpPr>
        <p:spPr>
          <a:xfrm>
            <a:off x="7131503" y="1612900"/>
            <a:ext cx="12700" cy="5015201"/>
          </a:xfrm>
          <a:prstGeom prst="straightConnector1">
            <a:avLst/>
          </a:prstGeom>
          <a:noFill/>
          <a:ln w="28575" cap="flat" cmpd="sng">
            <a:solidFill>
              <a:srgbClr val="A5A5A5"/>
            </a:solidFill>
            <a:prstDash val="dash"/>
            <a:miter lim="800000"/>
            <a:headEnd type="none" w="sm" len="sm"/>
            <a:tailEnd type="none" w="sm" len="sm"/>
          </a:ln>
        </p:spPr>
      </p:cxnSp>
      <p:pic>
        <p:nvPicPr>
          <p:cNvPr id="270" name="Google Shape;270;p16" descr="Close with solid fill"/>
          <p:cNvPicPr preferRelativeResize="0"/>
          <p:nvPr/>
        </p:nvPicPr>
        <p:blipFill rotWithShape="1">
          <a:blip r:embed="rId9">
            <a:alphaModFix/>
          </a:blip>
          <a:srcRect/>
          <a:stretch/>
        </p:blipFill>
        <p:spPr>
          <a:xfrm>
            <a:off x="11400179" y="1493597"/>
            <a:ext cx="625535" cy="625535"/>
          </a:xfrm>
          <a:prstGeom prst="rect">
            <a:avLst/>
          </a:prstGeom>
          <a:noFill/>
          <a:ln>
            <a:noFill/>
          </a:ln>
        </p:spPr>
      </p:pic>
      <p:pic>
        <p:nvPicPr>
          <p:cNvPr id="271" name="Google Shape;271;p16" descr="Close with solid fill"/>
          <p:cNvPicPr preferRelativeResize="0"/>
          <p:nvPr/>
        </p:nvPicPr>
        <p:blipFill rotWithShape="1">
          <a:blip r:embed="rId9">
            <a:alphaModFix/>
          </a:blip>
          <a:srcRect/>
          <a:stretch/>
        </p:blipFill>
        <p:spPr>
          <a:xfrm>
            <a:off x="11400179" y="5027554"/>
            <a:ext cx="625535" cy="625535"/>
          </a:xfrm>
          <a:prstGeom prst="rect">
            <a:avLst/>
          </a:prstGeom>
          <a:noFill/>
          <a:ln>
            <a:noFill/>
          </a:ln>
        </p:spPr>
      </p:pic>
      <p:pic>
        <p:nvPicPr>
          <p:cNvPr id="272" name="Google Shape;272;p16" descr="Close with solid fill"/>
          <p:cNvPicPr preferRelativeResize="0"/>
          <p:nvPr/>
        </p:nvPicPr>
        <p:blipFill rotWithShape="1">
          <a:blip r:embed="rId9">
            <a:alphaModFix/>
          </a:blip>
          <a:srcRect/>
          <a:stretch/>
        </p:blipFill>
        <p:spPr>
          <a:xfrm>
            <a:off x="9017166" y="3214353"/>
            <a:ext cx="625535" cy="625535"/>
          </a:xfrm>
          <a:prstGeom prst="rect">
            <a:avLst/>
          </a:prstGeom>
          <a:noFill/>
          <a:ln>
            <a:noFill/>
          </a:ln>
        </p:spPr>
      </p:pic>
      <p:sp>
        <p:nvSpPr>
          <p:cNvPr id="262" name="Google Shape;262;p16"/>
          <p:cNvSpPr txBox="1"/>
          <p:nvPr/>
        </p:nvSpPr>
        <p:spPr>
          <a:xfrm>
            <a:off x="355600" y="5580111"/>
            <a:ext cx="1828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dirty="0">
                <a:solidFill>
                  <a:srgbClr val="7F7F7F"/>
                </a:solidFill>
                <a:latin typeface="Arial"/>
                <a:ea typeface="Arial"/>
                <a:cs typeface="Arial"/>
                <a:sym typeface="Arial"/>
              </a:rPr>
              <a:t>Q-STATICS</a:t>
            </a:r>
            <a:endParaRPr sz="1800" b="1" dirty="0">
              <a:solidFill>
                <a:srgbClr val="7F7F7F"/>
              </a:solidFill>
              <a:latin typeface="Arial"/>
              <a:ea typeface="Arial"/>
              <a:cs typeface="Arial"/>
              <a:sym typeface="Arial"/>
            </a:endParaRPr>
          </a:p>
        </p:txBody>
      </p:sp>
      <p:pic>
        <p:nvPicPr>
          <p:cNvPr id="7" name="Picture 6">
            <a:extLst>
              <a:ext uri="{FF2B5EF4-FFF2-40B4-BE49-F238E27FC236}">
                <a16:creationId xmlns:a16="http://schemas.microsoft.com/office/drawing/2014/main" id="{2A47BD74-E627-49B0-90B7-775D23C9834D}"/>
              </a:ext>
            </a:extLst>
          </p:cNvPr>
          <p:cNvPicPr>
            <a:picLocks noChangeAspect="1"/>
          </p:cNvPicPr>
          <p:nvPr/>
        </p:nvPicPr>
        <p:blipFill>
          <a:blip r:embed="rId10"/>
          <a:stretch>
            <a:fillRect/>
          </a:stretch>
        </p:blipFill>
        <p:spPr>
          <a:xfrm>
            <a:off x="4400608" y="3372239"/>
            <a:ext cx="2534622" cy="1599980"/>
          </a:xfrm>
          <a:prstGeom prst="rect">
            <a:avLst/>
          </a:prstGeom>
        </p:spPr>
      </p:pic>
      <p:pic>
        <p:nvPicPr>
          <p:cNvPr id="23" name="Google Shape;258;p16">
            <a:extLst>
              <a:ext uri="{FF2B5EF4-FFF2-40B4-BE49-F238E27FC236}">
                <a16:creationId xmlns:a16="http://schemas.microsoft.com/office/drawing/2014/main" id="{E70B07DD-CA25-4ED8-A6C1-87AE13604671}"/>
              </a:ext>
            </a:extLst>
          </p:cNvPr>
          <p:cNvPicPr preferRelativeResize="0"/>
          <p:nvPr/>
        </p:nvPicPr>
        <p:blipFill rotWithShape="1">
          <a:blip r:embed="rId6">
            <a:alphaModFix/>
          </a:blip>
          <a:srcRect l="47050" r="8017"/>
          <a:stretch/>
        </p:blipFill>
        <p:spPr>
          <a:xfrm>
            <a:off x="9674639" y="3231778"/>
            <a:ext cx="2276061" cy="16383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7</a:t>
            </a:r>
            <a:endParaRPr lang="en-US" dirty="0"/>
          </a:p>
        </p:txBody>
      </p:sp>
    </p:spTree>
    <p:extLst>
      <p:ext uri="{BB962C8B-B14F-4D97-AF65-F5344CB8AC3E}">
        <p14:creationId xmlns:p14="http://schemas.microsoft.com/office/powerpoint/2010/main" val="301544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7"/>
          <p:cNvSpPr txBox="1">
            <a:spLocks noGrp="1"/>
          </p:cNvSpPr>
          <p:nvPr>
            <p:ph type="title"/>
          </p:nvPr>
        </p:nvSpPr>
        <p:spPr>
          <a:xfrm>
            <a:off x="326707" y="247556"/>
            <a:ext cx="10515600" cy="1200600"/>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4000"/>
              <a:buFont typeface="Arial"/>
              <a:buNone/>
            </a:pPr>
            <a:r>
              <a:rPr lang="es-ES" sz="4000" dirty="0">
                <a:solidFill>
                  <a:schemeClr val="tx1"/>
                </a:solidFill>
                <a:latin typeface="Arial Black" panose="020B0A04020102020204" pitchFamily="34" charset="0"/>
                <a:ea typeface="Arial"/>
                <a:cs typeface="Arial"/>
                <a:sym typeface="Arial"/>
              </a:rPr>
              <a:t>IDENTIFICAION DE MODELOS</a:t>
            </a:r>
            <a:br>
              <a:rPr lang="es-ES" sz="4000" dirty="0">
                <a:solidFill>
                  <a:srgbClr val="7030A0"/>
                </a:solidFill>
                <a:latin typeface="Arial Black" panose="020B0A04020102020204" pitchFamily="34" charset="0"/>
                <a:ea typeface="Arial"/>
                <a:cs typeface="Arial"/>
                <a:sym typeface="Arial"/>
              </a:rPr>
            </a:br>
            <a:r>
              <a:rPr lang="es-ES" sz="4000" dirty="0">
                <a:solidFill>
                  <a:srgbClr val="7030A0"/>
                </a:solidFill>
                <a:latin typeface="Arial Black" panose="020B0A04020102020204" pitchFamily="34" charset="0"/>
                <a:ea typeface="Arial"/>
                <a:cs typeface="Arial"/>
                <a:sym typeface="Arial"/>
              </a:rPr>
              <a:t>Identificación modelos SARIMA</a:t>
            </a:r>
            <a:endParaRPr sz="4000" dirty="0">
              <a:solidFill>
                <a:srgbClr val="7030A0"/>
              </a:solidFill>
              <a:latin typeface="Arial Black" panose="020B0A04020102020204" pitchFamily="34" charset="0"/>
              <a:ea typeface="Arial"/>
              <a:cs typeface="Arial"/>
              <a:sym typeface="Arial"/>
            </a:endParaRPr>
          </a:p>
        </p:txBody>
      </p:sp>
      <p:grpSp>
        <p:nvGrpSpPr>
          <p:cNvPr id="279" name="Google Shape;279;p17"/>
          <p:cNvGrpSpPr/>
          <p:nvPr/>
        </p:nvGrpSpPr>
        <p:grpSpPr>
          <a:xfrm>
            <a:off x="326707" y="1769610"/>
            <a:ext cx="6769100" cy="4130447"/>
            <a:chOff x="1016000" y="1858510"/>
            <a:chExt cx="6769100" cy="4130447"/>
          </a:xfrm>
        </p:grpSpPr>
        <p:pic>
          <p:nvPicPr>
            <p:cNvPr id="280" name="Google Shape;280;p17"/>
            <p:cNvPicPr preferRelativeResize="0"/>
            <p:nvPr/>
          </p:nvPicPr>
          <p:blipFill rotWithShape="1">
            <a:blip r:embed="rId3">
              <a:alphaModFix/>
            </a:blip>
            <a:srcRect l="8012" r="13313"/>
            <a:stretch/>
          </p:blipFill>
          <p:spPr>
            <a:xfrm>
              <a:off x="1016000" y="1858510"/>
              <a:ext cx="6769100" cy="4130447"/>
            </a:xfrm>
            <a:prstGeom prst="rect">
              <a:avLst/>
            </a:prstGeom>
            <a:noFill/>
            <a:ln>
              <a:noFill/>
            </a:ln>
          </p:spPr>
        </p:pic>
        <p:sp>
          <p:nvSpPr>
            <p:cNvPr id="281" name="Google Shape;281;p17"/>
            <p:cNvSpPr txBox="1"/>
            <p:nvPr/>
          </p:nvSpPr>
          <p:spPr>
            <a:xfrm>
              <a:off x="2039847" y="3554401"/>
              <a:ext cx="20193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SAR(1)s=12</a:t>
              </a:r>
              <a:endParaRPr sz="1800" b="1">
                <a:solidFill>
                  <a:schemeClr val="dk1"/>
                </a:solidFill>
                <a:latin typeface="Calibri"/>
                <a:ea typeface="Calibri"/>
                <a:cs typeface="Calibri"/>
                <a:sym typeface="Calibri"/>
              </a:endParaRPr>
            </a:p>
          </p:txBody>
        </p:sp>
        <p:sp>
          <p:nvSpPr>
            <p:cNvPr id="282" name="Google Shape;282;p17"/>
            <p:cNvSpPr txBox="1"/>
            <p:nvPr/>
          </p:nvSpPr>
          <p:spPr>
            <a:xfrm>
              <a:off x="5603214" y="3554401"/>
              <a:ext cx="20193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SMA(1)s=12</a:t>
              </a:r>
              <a:endParaRPr sz="1800" b="1">
                <a:solidFill>
                  <a:schemeClr val="dk1"/>
                </a:solidFill>
                <a:latin typeface="Calibri"/>
                <a:ea typeface="Calibri"/>
                <a:cs typeface="Calibri"/>
                <a:sym typeface="Calibri"/>
              </a:endParaRPr>
            </a:p>
          </p:txBody>
        </p:sp>
      </p:grpSp>
      <p:pic>
        <p:nvPicPr>
          <p:cNvPr id="283" name="Google Shape;283;p17"/>
          <p:cNvPicPr preferRelativeResize="0"/>
          <p:nvPr/>
        </p:nvPicPr>
        <p:blipFill rotWithShape="1">
          <a:blip r:embed="rId4">
            <a:alphaModFix/>
          </a:blip>
          <a:srcRect/>
          <a:stretch/>
        </p:blipFill>
        <p:spPr>
          <a:xfrm>
            <a:off x="7996712" y="1768898"/>
            <a:ext cx="3039378" cy="504880"/>
          </a:xfrm>
          <a:prstGeom prst="rect">
            <a:avLst/>
          </a:prstGeom>
          <a:noFill/>
          <a:ln>
            <a:noFill/>
          </a:ln>
        </p:spPr>
      </p:pic>
      <p:pic>
        <p:nvPicPr>
          <p:cNvPr id="284" name="Google Shape;284;p17"/>
          <p:cNvPicPr preferRelativeResize="0"/>
          <p:nvPr/>
        </p:nvPicPr>
        <p:blipFill rotWithShape="1">
          <a:blip r:embed="rId5">
            <a:alphaModFix/>
          </a:blip>
          <a:srcRect/>
          <a:stretch/>
        </p:blipFill>
        <p:spPr>
          <a:xfrm>
            <a:off x="7358989" y="2376249"/>
            <a:ext cx="4314825" cy="2207585"/>
          </a:xfrm>
          <a:prstGeom prst="rect">
            <a:avLst/>
          </a:prstGeom>
          <a:noFill/>
          <a:ln>
            <a:noFill/>
          </a:ln>
        </p:spPr>
      </p:pic>
      <p:pic>
        <p:nvPicPr>
          <p:cNvPr id="285" name="Google Shape;285;p17"/>
          <p:cNvPicPr preferRelativeResize="0"/>
          <p:nvPr/>
        </p:nvPicPr>
        <p:blipFill rotWithShape="1">
          <a:blip r:embed="rId6">
            <a:alphaModFix/>
          </a:blip>
          <a:srcRect/>
          <a:stretch/>
        </p:blipFill>
        <p:spPr>
          <a:xfrm>
            <a:off x="7407275" y="4470494"/>
            <a:ext cx="4536091" cy="2139950"/>
          </a:xfrm>
          <a:prstGeom prst="rect">
            <a:avLst/>
          </a:prstGeom>
          <a:noFill/>
          <a:ln>
            <a:noFill/>
          </a:ln>
        </p:spPr>
      </p:pic>
      <p:cxnSp>
        <p:nvCxnSpPr>
          <p:cNvPr id="286" name="Google Shape;286;p17"/>
          <p:cNvCxnSpPr/>
          <p:nvPr/>
        </p:nvCxnSpPr>
        <p:spPr>
          <a:xfrm>
            <a:off x="7248207" y="1685116"/>
            <a:ext cx="0" cy="4766484"/>
          </a:xfrm>
          <a:prstGeom prst="straightConnector1">
            <a:avLst/>
          </a:prstGeom>
          <a:noFill/>
          <a:ln w="19050" cap="flat" cmpd="sng">
            <a:solidFill>
              <a:srgbClr val="A5A5A5"/>
            </a:solidFill>
            <a:prstDash val="dash"/>
            <a:miter lim="800000"/>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8</a:t>
            </a:r>
            <a:endParaRPr lang="en-US" dirty="0"/>
          </a:p>
        </p:txBody>
      </p:sp>
    </p:spTree>
    <p:extLst>
      <p:ext uri="{BB962C8B-B14F-4D97-AF65-F5344CB8AC3E}">
        <p14:creationId xmlns:p14="http://schemas.microsoft.com/office/powerpoint/2010/main" val="148414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97"/>
        <p:cNvGrpSpPr/>
        <p:nvPr/>
      </p:nvGrpSpPr>
      <p:grpSpPr>
        <a:xfrm>
          <a:off x="0" y="0"/>
          <a:ext cx="0" cy="0"/>
          <a:chOff x="0" y="0"/>
          <a:chExt cx="0" cy="0"/>
        </a:xfrm>
      </p:grpSpPr>
      <p:pic>
        <p:nvPicPr>
          <p:cNvPr id="299" name="Google Shape;299;g10607af38ce_0_0"/>
          <p:cNvPicPr preferRelativeResize="0"/>
          <p:nvPr/>
        </p:nvPicPr>
        <p:blipFill>
          <a:blip r:embed="rId3">
            <a:alphaModFix/>
          </a:blip>
          <a:stretch>
            <a:fillRect/>
          </a:stretch>
        </p:blipFill>
        <p:spPr>
          <a:xfrm>
            <a:off x="529489" y="851770"/>
            <a:ext cx="5069645" cy="5816470"/>
          </a:xfrm>
          <a:prstGeom prst="rect">
            <a:avLst/>
          </a:prstGeom>
          <a:ln>
            <a:noFill/>
          </a:ln>
          <a:effectLst>
            <a:softEdge rad="112500"/>
          </a:effectLst>
        </p:spPr>
      </p:pic>
      <p:sp>
        <p:nvSpPr>
          <p:cNvPr id="298" name="Google Shape;298;g10607af38ce_0_0"/>
          <p:cNvSpPr txBox="1">
            <a:spLocks noGrp="1"/>
          </p:cNvSpPr>
          <p:nvPr>
            <p:ph type="title"/>
          </p:nvPr>
        </p:nvSpPr>
        <p:spPr>
          <a:xfrm>
            <a:off x="529489" y="189760"/>
            <a:ext cx="7224122" cy="1091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latin typeface="Arial Black" panose="020B0A04020102020204" pitchFamily="34" charset="0"/>
              </a:rPr>
              <a:t>SERIES DE FOURIER</a:t>
            </a:r>
            <a:endParaRPr dirty="0">
              <a:latin typeface="Arial Black" panose="020B0A04020102020204" pitchFamily="34" charset="0"/>
            </a:endParaRPr>
          </a:p>
        </p:txBody>
      </p:sp>
      <p:pic>
        <p:nvPicPr>
          <p:cNvPr id="300" name="Google Shape;300;g10607af38ce_0_0"/>
          <p:cNvPicPr preferRelativeResize="0"/>
          <p:nvPr/>
        </p:nvPicPr>
        <p:blipFill>
          <a:blip r:embed="rId4">
            <a:alphaModFix/>
          </a:blip>
          <a:stretch>
            <a:fillRect/>
          </a:stretch>
        </p:blipFill>
        <p:spPr>
          <a:xfrm>
            <a:off x="5944821" y="2176397"/>
            <a:ext cx="5432901" cy="2971118"/>
          </a:xfrm>
          <a:prstGeom prst="rect">
            <a:avLst/>
          </a:prstGeom>
          <a:ln>
            <a:noFill/>
          </a:ln>
          <a:effectLst>
            <a:softEdge rad="1125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9</a:t>
            </a:r>
            <a:endParaRPr lang="en-US" dirty="0"/>
          </a:p>
        </p:txBody>
      </p:sp>
    </p:spTree>
    <p:extLst>
      <p:ext uri="{BB962C8B-B14F-4D97-AF65-F5344CB8AC3E}">
        <p14:creationId xmlns:p14="http://schemas.microsoft.com/office/powerpoint/2010/main" val="3891554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g10607af38ce_0_12"/>
          <p:cNvPicPr preferRelativeResize="0"/>
          <p:nvPr/>
        </p:nvPicPr>
        <p:blipFill>
          <a:blip r:embed="rId3">
            <a:alphaModFix/>
          </a:blip>
          <a:stretch>
            <a:fillRect/>
          </a:stretch>
        </p:blipFill>
        <p:spPr>
          <a:xfrm>
            <a:off x="327764" y="1443950"/>
            <a:ext cx="5429250" cy="4000500"/>
          </a:xfrm>
          <a:prstGeom prst="rect">
            <a:avLst/>
          </a:prstGeom>
          <a:noFill/>
          <a:ln>
            <a:noFill/>
          </a:ln>
        </p:spPr>
      </p:pic>
      <p:pic>
        <p:nvPicPr>
          <p:cNvPr id="307" name="Google Shape;307;g10607af38ce_0_12"/>
          <p:cNvPicPr preferRelativeResize="0"/>
          <p:nvPr/>
        </p:nvPicPr>
        <p:blipFill>
          <a:blip r:embed="rId4">
            <a:alphaModFix/>
          </a:blip>
          <a:stretch>
            <a:fillRect/>
          </a:stretch>
        </p:blipFill>
        <p:spPr>
          <a:xfrm>
            <a:off x="5856589" y="1413550"/>
            <a:ext cx="5472006" cy="4030900"/>
          </a:xfrm>
          <a:prstGeom prst="rect">
            <a:avLst/>
          </a:prstGeom>
          <a:noFill/>
          <a:ln>
            <a:noFill/>
          </a:ln>
        </p:spPr>
      </p:pic>
      <p:sp>
        <p:nvSpPr>
          <p:cNvPr id="4" name="Google Shape;298;g10607af38ce_0_0">
            <a:extLst>
              <a:ext uri="{FF2B5EF4-FFF2-40B4-BE49-F238E27FC236}">
                <a16:creationId xmlns:a16="http://schemas.microsoft.com/office/drawing/2014/main" id="{1AF2EF99-45D3-4188-8A45-35BA6BA02AD3}"/>
              </a:ext>
            </a:extLst>
          </p:cNvPr>
          <p:cNvSpPr txBox="1">
            <a:spLocks noGrp="1"/>
          </p:cNvSpPr>
          <p:nvPr>
            <p:ph type="title"/>
          </p:nvPr>
        </p:nvSpPr>
        <p:spPr>
          <a:xfrm>
            <a:off x="529489" y="189760"/>
            <a:ext cx="7224122" cy="1091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s-ES" dirty="0">
                <a:latin typeface="Arial Black" panose="020B0A04020102020204" pitchFamily="34" charset="0"/>
              </a:rPr>
              <a:t>CROSS VALIDATION (CV)</a:t>
            </a:r>
            <a:endParaRPr dirty="0">
              <a:latin typeface="Arial Black" panose="020B0A040201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10</a:t>
            </a:r>
            <a:endParaRPr lang="en-US" dirty="0"/>
          </a:p>
        </p:txBody>
      </p:sp>
    </p:spTree>
    <p:extLst>
      <p:ext uri="{BB962C8B-B14F-4D97-AF65-F5344CB8AC3E}">
        <p14:creationId xmlns:p14="http://schemas.microsoft.com/office/powerpoint/2010/main" val="194078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2</a:t>
            </a:r>
            <a:endParaRPr lang="en-US" dirty="0"/>
          </a:p>
        </p:txBody>
      </p:sp>
    </p:spTree>
    <p:extLst>
      <p:ext uri="{BB962C8B-B14F-4D97-AF65-F5344CB8AC3E}">
        <p14:creationId xmlns:p14="http://schemas.microsoft.com/office/powerpoint/2010/main" val="357611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8"/>
          <p:cNvSpPr txBox="1">
            <a:spLocks noGrp="1"/>
          </p:cNvSpPr>
          <p:nvPr>
            <p:ph type="body" idx="1"/>
          </p:nvPr>
        </p:nvSpPr>
        <p:spPr>
          <a:xfrm>
            <a:off x="487173" y="847856"/>
            <a:ext cx="10515600" cy="52746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dirty="0"/>
          </a:p>
          <a:p>
            <a:pPr marL="0" lvl="0" indent="0" algn="l" rtl="0">
              <a:spcBef>
                <a:spcPts val="0"/>
              </a:spcBef>
              <a:spcAft>
                <a:spcPts val="0"/>
              </a:spcAft>
              <a:buNone/>
            </a:pPr>
            <a:endParaRPr lang="es-ES" sz="2400" dirty="0">
              <a:latin typeface="+mj-lt"/>
            </a:endParaRPr>
          </a:p>
          <a:p>
            <a:pPr marL="0" lvl="0" indent="0" algn="l" rtl="0">
              <a:spcBef>
                <a:spcPts val="0"/>
              </a:spcBef>
              <a:spcAft>
                <a:spcPts val="0"/>
              </a:spcAft>
              <a:buNone/>
            </a:pPr>
            <a:endParaRPr lang="es-ES" sz="2400" dirty="0">
              <a:latin typeface="+mj-lt"/>
            </a:endParaRPr>
          </a:p>
          <a:p>
            <a:pPr marL="800100" lvl="1">
              <a:lnSpc>
                <a:spcPct val="150000"/>
              </a:lnSpc>
              <a:spcBef>
                <a:spcPts val="0"/>
              </a:spcBef>
              <a:buFont typeface="Arial" panose="020B0604020202020204" pitchFamily="34" charset="0"/>
              <a:buChar char="•"/>
            </a:pPr>
            <a:r>
              <a:rPr lang="es-ES" dirty="0">
                <a:latin typeface="+mj-lt"/>
              </a:rPr>
              <a:t>Concepto de serie de tiempo y cuales son sus componentes</a:t>
            </a:r>
          </a:p>
          <a:p>
            <a:pPr marL="800100" lvl="1">
              <a:lnSpc>
                <a:spcPct val="150000"/>
              </a:lnSpc>
              <a:spcBef>
                <a:spcPts val="0"/>
              </a:spcBef>
              <a:buFont typeface="Arial" panose="020B0604020202020204" pitchFamily="34" charset="0"/>
              <a:buChar char="•"/>
            </a:pPr>
            <a:r>
              <a:rPr lang="es-ES" dirty="0">
                <a:latin typeface="+mj-lt"/>
              </a:rPr>
              <a:t>Para que utilizamos series de tiempo</a:t>
            </a:r>
          </a:p>
          <a:p>
            <a:pPr marL="800100" lvl="1">
              <a:lnSpc>
                <a:spcPct val="150000"/>
              </a:lnSpc>
              <a:spcBef>
                <a:spcPts val="0"/>
              </a:spcBef>
              <a:buFont typeface="Arial" panose="020B0604020202020204" pitchFamily="34" charset="0"/>
              <a:buChar char="•"/>
            </a:pPr>
            <a:r>
              <a:rPr lang="es-ES" dirty="0">
                <a:latin typeface="+mj-lt"/>
              </a:rPr>
              <a:t>Modelos ARMA, ARIMA, SARIMA</a:t>
            </a:r>
          </a:p>
          <a:p>
            <a:pPr marL="800100" lvl="1">
              <a:lnSpc>
                <a:spcPct val="150000"/>
              </a:lnSpc>
              <a:spcBef>
                <a:spcPts val="0"/>
              </a:spcBef>
              <a:buFont typeface="Arial" panose="020B0604020202020204" pitchFamily="34" charset="0"/>
              <a:buChar char="•"/>
            </a:pPr>
            <a:r>
              <a:rPr lang="es-ES" dirty="0">
                <a:latin typeface="+mj-lt"/>
              </a:rPr>
              <a:t>Como realizar proyecciones con estos modelos</a:t>
            </a:r>
          </a:p>
          <a:p>
            <a:pPr marL="800100" lvl="1">
              <a:lnSpc>
                <a:spcPct val="150000"/>
              </a:lnSpc>
              <a:spcBef>
                <a:spcPts val="0"/>
              </a:spcBef>
              <a:buFont typeface="Arial" panose="020B0604020202020204" pitchFamily="34" charset="0"/>
              <a:buChar char="•"/>
            </a:pPr>
            <a:r>
              <a:rPr lang="es-ES" dirty="0">
                <a:latin typeface="+mj-lt"/>
              </a:rPr>
              <a:t>Introducción a series de Fourier</a:t>
            </a:r>
            <a:endParaRPr b="0" i="0" u="sng" strike="noStrike" dirty="0">
              <a:solidFill>
                <a:srgbClr val="0563C1"/>
              </a:solidFill>
              <a:latin typeface="+mj-lt"/>
              <a:ea typeface="Arial"/>
              <a:cs typeface="Arial"/>
              <a:sym typeface="Arial"/>
              <a:hlinkClick r:id="rId3">
                <a:extLst>
                  <a:ext uri="{A12FA001-AC4F-418D-AE19-62706E023703}">
                    <ahyp:hlinkClr xmlns:ahyp="http://schemas.microsoft.com/office/drawing/2018/hyperlinkcolor" val="tx"/>
                  </a:ext>
                </a:extLst>
              </a:hlinkClick>
            </a:endParaRPr>
          </a:p>
          <a:p>
            <a:pPr marL="0" lvl="0" indent="0" algn="l" rtl="0">
              <a:lnSpc>
                <a:spcPct val="90000"/>
              </a:lnSpc>
              <a:spcBef>
                <a:spcPts val="1000"/>
              </a:spcBef>
              <a:spcAft>
                <a:spcPts val="0"/>
              </a:spcAft>
              <a:buClr>
                <a:schemeClr val="dk1"/>
              </a:buClr>
              <a:buSzPts val="1800"/>
              <a:buNone/>
            </a:pPr>
            <a:br>
              <a:rPr lang="es-ES" sz="1800" dirty="0">
                <a:latin typeface="Arial"/>
                <a:ea typeface="Arial"/>
                <a:cs typeface="Arial"/>
                <a:sym typeface="Arial"/>
              </a:rPr>
            </a:br>
            <a:endParaRPr sz="1800" dirty="0">
              <a:latin typeface="Arial"/>
              <a:ea typeface="Arial"/>
              <a:cs typeface="Arial"/>
              <a:sym typeface="Arial"/>
            </a:endParaRPr>
          </a:p>
        </p:txBody>
      </p:sp>
      <p:sp>
        <p:nvSpPr>
          <p:cNvPr id="292" name="Google Shape;292;p18"/>
          <p:cNvSpPr txBox="1"/>
          <p:nvPr/>
        </p:nvSpPr>
        <p:spPr>
          <a:xfrm>
            <a:off x="326707" y="247556"/>
            <a:ext cx="10515600" cy="12006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Arial"/>
              <a:buNone/>
            </a:pPr>
            <a:br>
              <a:rPr lang="es-ES" sz="4000" dirty="0">
                <a:solidFill>
                  <a:srgbClr val="7030A0"/>
                </a:solidFill>
                <a:latin typeface="Arial Black" panose="020B0A04020102020204" pitchFamily="34" charset="0"/>
                <a:sym typeface="Arial"/>
              </a:rPr>
            </a:br>
            <a:endParaRPr sz="4000" dirty="0">
              <a:solidFill>
                <a:srgbClr val="7030A0"/>
              </a:solidFill>
              <a:latin typeface="Arial Black" panose="020B0A04020102020204" pitchFamily="34" charset="0"/>
              <a:sym typeface="Arial"/>
            </a:endParaRPr>
          </a:p>
        </p:txBody>
      </p:sp>
      <p:sp>
        <p:nvSpPr>
          <p:cNvPr id="4" name="Google Shape;298;g10607af38ce_0_0">
            <a:extLst>
              <a:ext uri="{FF2B5EF4-FFF2-40B4-BE49-F238E27FC236}">
                <a16:creationId xmlns:a16="http://schemas.microsoft.com/office/drawing/2014/main" id="{F17FE1FF-BBD8-4949-8278-D04B742BFFEC}"/>
              </a:ext>
            </a:extLst>
          </p:cNvPr>
          <p:cNvSpPr txBox="1">
            <a:spLocks noGrp="1"/>
          </p:cNvSpPr>
          <p:nvPr>
            <p:ph type="title"/>
          </p:nvPr>
        </p:nvSpPr>
        <p:spPr>
          <a:xfrm>
            <a:off x="529489" y="189760"/>
            <a:ext cx="7224122" cy="1091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latin typeface="Arial Black" panose="020B0A04020102020204" pitchFamily="34" charset="0"/>
              </a:rPr>
              <a:t>¿QUE APRENDIMOS?</a:t>
            </a:r>
            <a:endParaRPr dirty="0">
              <a:latin typeface="Arial Black" panose="020B0A04020102020204" pitchFamily="34" charset="0"/>
            </a:endParaRPr>
          </a:p>
        </p:txBody>
      </p:sp>
      <p:pic>
        <p:nvPicPr>
          <p:cNvPr id="5" name="Graphic 4" descr="Hourglass 30% outline">
            <a:extLst>
              <a:ext uri="{FF2B5EF4-FFF2-40B4-BE49-F238E27FC236}">
                <a16:creationId xmlns:a16="http://schemas.microsoft.com/office/drawing/2014/main" id="{0F5A6695-53AA-4FD2-AA8C-D12234D0A31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8446"/>
          <a:stretch/>
        </p:blipFill>
        <p:spPr>
          <a:xfrm>
            <a:off x="8662231" y="184134"/>
            <a:ext cx="3529769" cy="6846795"/>
          </a:xfrm>
          <a:prstGeom prst="rect">
            <a:avLst/>
          </a:prstGeom>
        </p:spPr>
      </p:pic>
    </p:spTree>
    <p:extLst>
      <p:ext uri="{BB962C8B-B14F-4D97-AF65-F5344CB8AC3E}">
        <p14:creationId xmlns:p14="http://schemas.microsoft.com/office/powerpoint/2010/main" val="47009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8"/>
          <p:cNvSpPr txBox="1">
            <a:spLocks noGrp="1"/>
          </p:cNvSpPr>
          <p:nvPr>
            <p:ph type="body" idx="1"/>
          </p:nvPr>
        </p:nvSpPr>
        <p:spPr>
          <a:xfrm>
            <a:off x="424543" y="1335766"/>
            <a:ext cx="10515600" cy="527467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s-ES" sz="1800" b="1" dirty="0">
                <a:latin typeface="Arial"/>
                <a:ea typeface="Arial"/>
                <a:cs typeface="Arial"/>
                <a:sym typeface="Arial"/>
              </a:rPr>
              <a:t>Fuentes consultadas, entre otras</a:t>
            </a:r>
            <a:r>
              <a:rPr lang="es-ES" sz="1800" dirty="0">
                <a:latin typeface="Arial"/>
                <a:ea typeface="Arial"/>
                <a:cs typeface="Arial"/>
                <a:sym typeface="Arial"/>
              </a:rPr>
              <a:t>:</a:t>
            </a:r>
            <a:endParaRPr dirty="0"/>
          </a:p>
          <a:p>
            <a:pPr marL="228600" lvl="0" indent="-228600" algn="l" rtl="0">
              <a:lnSpc>
                <a:spcPct val="100000"/>
              </a:lnSpc>
              <a:spcBef>
                <a:spcPts val="1000"/>
              </a:spcBef>
              <a:spcAft>
                <a:spcPts val="0"/>
              </a:spcAft>
              <a:buClr>
                <a:schemeClr val="dk1"/>
              </a:buClr>
              <a:buSzPts val="1800"/>
              <a:buChar char="•"/>
            </a:pPr>
            <a:r>
              <a:rPr lang="es-ES" sz="1800" dirty="0">
                <a:latin typeface="Arial"/>
                <a:ea typeface="Arial"/>
                <a:cs typeface="Arial"/>
                <a:sym typeface="Arial"/>
              </a:rPr>
              <a:t>Librería </a:t>
            </a:r>
            <a:r>
              <a:rPr lang="es-ES" sz="1800" dirty="0" err="1">
                <a:latin typeface="Arial"/>
                <a:ea typeface="Arial"/>
                <a:cs typeface="Arial"/>
                <a:sym typeface="Arial"/>
              </a:rPr>
              <a:t>astsa</a:t>
            </a:r>
            <a:r>
              <a:rPr lang="es-ES" sz="1800" dirty="0">
                <a:latin typeface="Arial"/>
                <a:ea typeface="Arial"/>
                <a:cs typeface="Arial"/>
                <a:sym typeface="Arial"/>
              </a:rPr>
              <a:t> de r (</a:t>
            </a:r>
            <a:r>
              <a:rPr lang="es-ES" sz="1800" b="0" i="0" u="sng" dirty="0">
                <a:solidFill>
                  <a:srgbClr val="1155CC"/>
                </a:solidFill>
                <a:latin typeface="Arial"/>
                <a:ea typeface="Arial"/>
                <a:cs typeface="Arial"/>
                <a:sym typeface="Arial"/>
                <a:hlinkClick r:id="rId3">
                  <a:extLst>
                    <a:ext uri="{A12FA001-AC4F-418D-AE19-62706E023703}">
                      <ahyp:hlinkClr xmlns:ahyp="http://schemas.microsoft.com/office/drawing/2018/hyperlinkcolor" val="tx"/>
                    </a:ext>
                  </a:extLst>
                </a:hlinkClick>
              </a:rPr>
              <a:t>https://github.com/nickpoison/astsa/blob/master/fun_with_astsa/fun_with_astsa.md#arima-simulation</a:t>
            </a:r>
            <a:r>
              <a:rPr lang="es-ES" sz="1800" b="0" i="0" u="sng" dirty="0">
                <a:solidFill>
                  <a:srgbClr val="1155CC"/>
                </a:solidFill>
                <a:latin typeface="Arial"/>
                <a:ea typeface="Arial"/>
                <a:cs typeface="Arial"/>
                <a:sym typeface="Arial"/>
              </a:rPr>
              <a:t>)</a:t>
            </a:r>
            <a:endParaRPr dirty="0"/>
          </a:p>
          <a:p>
            <a:pPr marL="228600" lvl="0" indent="-228600" algn="l" rtl="0">
              <a:lnSpc>
                <a:spcPct val="100000"/>
              </a:lnSpc>
              <a:spcBef>
                <a:spcPts val="1000"/>
              </a:spcBef>
              <a:spcAft>
                <a:spcPts val="0"/>
              </a:spcAft>
              <a:buClr>
                <a:schemeClr val="dk1"/>
              </a:buClr>
              <a:buSzPts val="1800"/>
              <a:buChar char="•"/>
            </a:pPr>
            <a:r>
              <a:rPr lang="es-ES" sz="1800" b="0" dirty="0">
                <a:latin typeface="Arial"/>
                <a:ea typeface="Arial"/>
                <a:cs typeface="Arial"/>
                <a:sym typeface="Arial"/>
              </a:rPr>
              <a:t>Varias definiciones de Wikipedia (Para nombrar algunas: </a:t>
            </a:r>
            <a:r>
              <a:rPr lang="es-ES" sz="1800" b="0" i="0" u="sng" strike="noStrike" dirty="0">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https://en.wikipedia.org/wiki/Autoregressive_model</a:t>
            </a:r>
            <a:r>
              <a:rPr lang="es-ES" sz="1800" b="0" i="0" u="sng" strike="noStrike" dirty="0">
                <a:solidFill>
                  <a:srgbClr val="1155CC"/>
                </a:solidFill>
                <a:latin typeface="Arial"/>
                <a:ea typeface="Arial"/>
                <a:cs typeface="Arial"/>
                <a:sym typeface="Arial"/>
              </a:rPr>
              <a:t>;  </a:t>
            </a:r>
            <a:r>
              <a:rPr lang="es-ES" sz="1800" b="0" i="0" u="sng" strike="noStrike" dirty="0">
                <a:solidFill>
                  <a:srgbClr val="1155CC"/>
                </a:solidFill>
                <a:latin typeface="Arial"/>
                <a:ea typeface="Arial"/>
                <a:cs typeface="Arial"/>
                <a:sym typeface="Arial"/>
                <a:hlinkClick r:id="rId5">
                  <a:extLst>
                    <a:ext uri="{A12FA001-AC4F-418D-AE19-62706E023703}">
                      <ahyp:hlinkClr xmlns:ahyp="http://schemas.microsoft.com/office/drawing/2018/hyperlinkcolor" val="tx"/>
                    </a:ext>
                  </a:extLst>
                </a:hlinkClick>
              </a:rPr>
              <a:t>https://en.wikipedia.org/wiki/Moving-average_model</a:t>
            </a:r>
            <a:r>
              <a:rPr lang="es-ES" sz="1800" u="sng" dirty="0">
                <a:solidFill>
                  <a:srgbClr val="1155CC"/>
                </a:solidFill>
                <a:latin typeface="Arial"/>
                <a:ea typeface="Arial"/>
                <a:cs typeface="Arial"/>
                <a:sym typeface="Arial"/>
              </a:rPr>
              <a:t>)</a:t>
            </a:r>
            <a:endParaRPr dirty="0"/>
          </a:p>
          <a:p>
            <a:pPr marL="228600" lvl="0" indent="-228600" algn="l" rtl="0">
              <a:lnSpc>
                <a:spcPct val="100000"/>
              </a:lnSpc>
              <a:spcBef>
                <a:spcPts val="1000"/>
              </a:spcBef>
              <a:spcAft>
                <a:spcPts val="0"/>
              </a:spcAft>
              <a:buClr>
                <a:schemeClr val="dk1"/>
              </a:buClr>
              <a:buSzPts val="1800"/>
              <a:buChar char="•"/>
            </a:pPr>
            <a:r>
              <a:rPr lang="es-ES" sz="1800" b="0" i="0" strike="noStrike" dirty="0" err="1">
                <a:latin typeface="Arial"/>
                <a:ea typeface="Arial"/>
                <a:cs typeface="Arial"/>
                <a:sym typeface="Arial"/>
              </a:rPr>
              <a:t>Datacamp</a:t>
            </a:r>
            <a:r>
              <a:rPr lang="es-ES" sz="1800" b="0" i="0" strike="noStrike" dirty="0">
                <a:latin typeface="Arial"/>
                <a:ea typeface="Arial"/>
                <a:cs typeface="Arial"/>
                <a:sym typeface="Arial"/>
              </a:rPr>
              <a:t>: “ARIMA </a:t>
            </a:r>
            <a:r>
              <a:rPr lang="es-ES" sz="1800" b="0" i="0" strike="noStrike" dirty="0" err="1">
                <a:latin typeface="Arial"/>
                <a:ea typeface="Arial"/>
                <a:cs typeface="Arial"/>
                <a:sym typeface="Arial"/>
              </a:rPr>
              <a:t>with</a:t>
            </a:r>
            <a:r>
              <a:rPr lang="es-ES" sz="1800" b="0" i="0" strike="noStrike" dirty="0">
                <a:latin typeface="Arial"/>
                <a:ea typeface="Arial"/>
                <a:cs typeface="Arial"/>
                <a:sym typeface="Arial"/>
              </a:rPr>
              <a:t> R” &amp; “</a:t>
            </a:r>
            <a:r>
              <a:rPr lang="es-ES" sz="1800" b="0" i="0" strike="noStrike" dirty="0" err="1">
                <a:latin typeface="Arial"/>
                <a:ea typeface="Arial"/>
                <a:cs typeface="Arial"/>
                <a:sym typeface="Arial"/>
              </a:rPr>
              <a:t>Analyzing</a:t>
            </a:r>
            <a:r>
              <a:rPr lang="es-ES" sz="1800" b="0" i="0" strike="noStrike" dirty="0">
                <a:latin typeface="Arial"/>
                <a:ea typeface="Arial"/>
                <a:cs typeface="Arial"/>
                <a:sym typeface="Arial"/>
              </a:rPr>
              <a:t> time series </a:t>
            </a:r>
            <a:r>
              <a:rPr lang="es-ES" sz="1800" b="0" i="0" strike="noStrike" dirty="0" err="1">
                <a:latin typeface="Arial"/>
                <a:ea typeface="Arial"/>
                <a:cs typeface="Arial"/>
                <a:sym typeface="Arial"/>
              </a:rPr>
              <a:t>with</a:t>
            </a:r>
            <a:r>
              <a:rPr lang="es-ES" sz="1800" b="0" i="0" strike="noStrike" dirty="0">
                <a:latin typeface="Arial"/>
                <a:ea typeface="Arial"/>
                <a:cs typeface="Arial"/>
                <a:sym typeface="Arial"/>
              </a:rPr>
              <a:t> R”</a:t>
            </a:r>
            <a:endParaRPr dirty="0"/>
          </a:p>
          <a:p>
            <a:pPr marL="228600" lvl="0" indent="-114300" algn="l" rtl="0">
              <a:lnSpc>
                <a:spcPct val="100000"/>
              </a:lnSpc>
              <a:spcBef>
                <a:spcPts val="0"/>
              </a:spcBef>
              <a:spcAft>
                <a:spcPts val="0"/>
              </a:spcAft>
              <a:buClr>
                <a:schemeClr val="dk1"/>
              </a:buClr>
              <a:buSzPts val="1800"/>
              <a:buNone/>
            </a:pPr>
            <a:endParaRPr sz="1800" b="0" i="0" u="sng" strike="noStrike" dirty="0">
              <a:solidFill>
                <a:srgbClr val="0563C1"/>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228600" lvl="0" indent="-228600" algn="l" rtl="0">
              <a:lnSpc>
                <a:spcPct val="100000"/>
              </a:lnSpc>
              <a:spcBef>
                <a:spcPts val="0"/>
              </a:spcBef>
              <a:spcAft>
                <a:spcPts val="0"/>
              </a:spcAft>
              <a:buClr>
                <a:schemeClr val="dk1"/>
              </a:buClr>
              <a:buSzPts val="1800"/>
              <a:buChar char="•"/>
            </a:pPr>
            <a:r>
              <a:rPr lang="es-ES" sz="1800" b="0" i="0" u="sng" strike="noStrike" dirty="0">
                <a:solidFill>
                  <a:schemeClr val="hlink"/>
                </a:solidFill>
                <a:latin typeface="Arial"/>
                <a:ea typeface="Arial"/>
                <a:cs typeface="Arial"/>
                <a:sym typeface="Arial"/>
                <a:hlinkClick r:id="rId6"/>
              </a:rPr>
              <a:t>https://www.uv.es/ceaces/series/series.htm</a:t>
            </a:r>
            <a:endParaRPr sz="1800" b="0" i="0" strike="noStrike" dirty="0">
              <a:latin typeface="Arial"/>
              <a:ea typeface="Arial"/>
              <a:cs typeface="Arial"/>
              <a:sym typeface="Arial"/>
            </a:endParaRPr>
          </a:p>
          <a:p>
            <a:pPr marL="228600" lvl="0" indent="-114300" algn="l" rtl="0">
              <a:lnSpc>
                <a:spcPct val="100000"/>
              </a:lnSpc>
              <a:spcBef>
                <a:spcPts val="0"/>
              </a:spcBef>
              <a:spcAft>
                <a:spcPts val="0"/>
              </a:spcAft>
              <a:buClr>
                <a:schemeClr val="dk1"/>
              </a:buClr>
              <a:buSzPts val="1800"/>
              <a:buNone/>
            </a:pPr>
            <a:endParaRPr sz="1800" b="0" i="0" strike="noStrike" dirty="0">
              <a:latin typeface="Arial"/>
              <a:ea typeface="Arial"/>
              <a:cs typeface="Arial"/>
              <a:sym typeface="Arial"/>
            </a:endParaRPr>
          </a:p>
          <a:p>
            <a:pPr marL="228600" lvl="0" indent="-228600" algn="l" rtl="0">
              <a:lnSpc>
                <a:spcPct val="100000"/>
              </a:lnSpc>
              <a:spcBef>
                <a:spcPts val="0"/>
              </a:spcBef>
              <a:spcAft>
                <a:spcPts val="0"/>
              </a:spcAft>
              <a:buClr>
                <a:schemeClr val="dk1"/>
              </a:buClr>
              <a:buSzPts val="1800"/>
              <a:buChar char="•"/>
            </a:pPr>
            <a:r>
              <a:rPr lang="es-ES" sz="1800" b="0" i="0" strike="noStrike" dirty="0">
                <a:latin typeface="Arial"/>
                <a:ea typeface="Arial"/>
                <a:cs typeface="Arial"/>
                <a:sym typeface="Arial"/>
              </a:rPr>
              <a:t>Data </a:t>
            </a:r>
            <a:r>
              <a:rPr lang="es-ES" sz="1800" b="0" i="0" strike="noStrike" dirty="0" err="1">
                <a:latin typeface="Arial"/>
                <a:ea typeface="Arial"/>
                <a:cs typeface="Arial"/>
                <a:sym typeface="Arial"/>
              </a:rPr>
              <a:t>Science</a:t>
            </a:r>
            <a:r>
              <a:rPr lang="es-ES" sz="1800" b="0" i="0" strike="noStrike" dirty="0">
                <a:latin typeface="Arial"/>
                <a:ea typeface="Arial"/>
                <a:cs typeface="Arial"/>
                <a:sym typeface="Arial"/>
              </a:rPr>
              <a:t> in </a:t>
            </a:r>
            <a:r>
              <a:rPr lang="es-ES" sz="1800" b="0" i="0" strike="noStrike" dirty="0" err="1">
                <a:latin typeface="Arial"/>
                <a:ea typeface="Arial"/>
                <a:cs typeface="Arial"/>
                <a:sym typeface="Arial"/>
              </a:rPr>
              <a:t>Layman`s</a:t>
            </a:r>
            <a:r>
              <a:rPr lang="es-ES" sz="1800" b="0" i="0" strike="noStrike" dirty="0">
                <a:latin typeface="Arial"/>
                <a:ea typeface="Arial"/>
                <a:cs typeface="Arial"/>
                <a:sym typeface="Arial"/>
              </a:rPr>
              <a:t> </a:t>
            </a:r>
            <a:r>
              <a:rPr lang="es-ES" sz="1800" b="0" i="0" strike="noStrike" dirty="0" err="1">
                <a:latin typeface="Arial"/>
                <a:ea typeface="Arial"/>
                <a:cs typeface="Arial"/>
                <a:sym typeface="Arial"/>
              </a:rPr>
              <a:t>Term</a:t>
            </a:r>
            <a:r>
              <a:rPr lang="es-ES" sz="1800" b="0" i="0" strike="noStrike" dirty="0">
                <a:latin typeface="Arial"/>
                <a:ea typeface="Arial"/>
                <a:cs typeface="Arial"/>
                <a:sym typeface="Arial"/>
              </a:rPr>
              <a:t> - Time Series </a:t>
            </a:r>
            <a:r>
              <a:rPr lang="es-ES" sz="1800" b="0" i="0" strike="noStrike" dirty="0" err="1">
                <a:latin typeface="Arial"/>
                <a:ea typeface="Arial"/>
                <a:cs typeface="Arial"/>
                <a:sym typeface="Arial"/>
              </a:rPr>
              <a:t>Analysis</a:t>
            </a:r>
            <a:endParaRPr dirty="0"/>
          </a:p>
          <a:p>
            <a:pPr marL="228600" lvl="0" indent="-114300" algn="l" rtl="0">
              <a:lnSpc>
                <a:spcPct val="100000"/>
              </a:lnSpc>
              <a:spcBef>
                <a:spcPts val="0"/>
              </a:spcBef>
              <a:spcAft>
                <a:spcPts val="0"/>
              </a:spcAft>
              <a:buClr>
                <a:schemeClr val="dk1"/>
              </a:buClr>
              <a:buSzPts val="1800"/>
              <a:buNone/>
            </a:pPr>
            <a:endParaRPr sz="1800" b="0" i="0" strike="noStrike" dirty="0">
              <a:latin typeface="Arial"/>
              <a:ea typeface="Arial"/>
              <a:cs typeface="Arial"/>
              <a:sym typeface="Arial"/>
            </a:endParaRPr>
          </a:p>
          <a:p>
            <a:pPr marL="228600" lvl="0" indent="-228600" algn="l" rtl="0">
              <a:lnSpc>
                <a:spcPct val="100000"/>
              </a:lnSpc>
              <a:spcBef>
                <a:spcPts val="0"/>
              </a:spcBef>
              <a:spcAft>
                <a:spcPts val="0"/>
              </a:spcAft>
              <a:buClr>
                <a:schemeClr val="dk1"/>
              </a:buClr>
              <a:buSzPts val="1800"/>
              <a:buChar char="•"/>
            </a:pPr>
            <a:r>
              <a:rPr lang="es-ES" sz="1800" b="0" i="0" strike="noStrike" dirty="0">
                <a:latin typeface="Arial"/>
                <a:ea typeface="Arial"/>
                <a:cs typeface="Arial"/>
                <a:sym typeface="Arial"/>
              </a:rPr>
              <a:t>Time Series </a:t>
            </a:r>
            <a:r>
              <a:rPr lang="es-ES" sz="1800" b="0" i="0" strike="noStrike" dirty="0" err="1">
                <a:latin typeface="Arial"/>
                <a:ea typeface="Arial"/>
                <a:cs typeface="Arial"/>
                <a:sym typeface="Arial"/>
              </a:rPr>
              <a:t>Analysis</a:t>
            </a:r>
            <a:r>
              <a:rPr lang="es-ES" sz="1800" b="0" i="0" strike="noStrike" dirty="0">
                <a:latin typeface="Arial"/>
                <a:ea typeface="Arial"/>
                <a:cs typeface="Arial"/>
                <a:sym typeface="Arial"/>
              </a:rPr>
              <a:t> and </a:t>
            </a:r>
            <a:r>
              <a:rPr lang="es-ES" sz="1800" b="0" i="0" strike="noStrike" dirty="0" err="1">
                <a:latin typeface="Arial"/>
                <a:ea typeface="Arial"/>
                <a:cs typeface="Arial"/>
                <a:sym typeface="Arial"/>
              </a:rPr>
              <a:t>its</a:t>
            </a:r>
            <a:r>
              <a:rPr lang="es-ES" sz="1800" b="0" i="0" strike="noStrike" dirty="0">
                <a:latin typeface="Arial"/>
                <a:ea typeface="Arial"/>
                <a:cs typeface="Arial"/>
                <a:sym typeface="Arial"/>
              </a:rPr>
              <a:t> </a:t>
            </a:r>
            <a:r>
              <a:rPr lang="es-ES" sz="1800" b="0" i="0" strike="noStrike" dirty="0" err="1">
                <a:latin typeface="Arial"/>
                <a:ea typeface="Arial"/>
                <a:cs typeface="Arial"/>
                <a:sym typeface="Arial"/>
              </a:rPr>
              <a:t>application</a:t>
            </a:r>
            <a:r>
              <a:rPr lang="es-ES" sz="1800" b="0" i="0" strike="noStrike" dirty="0">
                <a:latin typeface="Arial"/>
                <a:ea typeface="Arial"/>
                <a:cs typeface="Arial"/>
                <a:sym typeface="Arial"/>
              </a:rPr>
              <a:t> Robert H. </a:t>
            </a:r>
            <a:r>
              <a:rPr lang="es-ES" sz="1800" b="0" i="0" strike="noStrike" dirty="0" err="1">
                <a:latin typeface="Arial"/>
                <a:ea typeface="Arial"/>
                <a:cs typeface="Arial"/>
                <a:sym typeface="Arial"/>
              </a:rPr>
              <a:t>Shumway</a:t>
            </a:r>
            <a:r>
              <a:rPr lang="es-ES" sz="1800" b="0" i="0" strike="noStrike" dirty="0">
                <a:latin typeface="Arial"/>
                <a:ea typeface="Arial"/>
                <a:cs typeface="Arial"/>
                <a:sym typeface="Arial"/>
              </a:rPr>
              <a:t> and David S. </a:t>
            </a:r>
            <a:r>
              <a:rPr lang="es-ES" sz="1800" b="0" i="0" strike="noStrike" dirty="0" err="1">
                <a:latin typeface="Arial"/>
                <a:ea typeface="Arial"/>
                <a:cs typeface="Arial"/>
                <a:sym typeface="Arial"/>
              </a:rPr>
              <a:t>Sto</a:t>
            </a:r>
            <a:r>
              <a:rPr lang="es-ES" sz="1800" b="0" i="0" strike="noStrike" dirty="0">
                <a:latin typeface="Arial"/>
                <a:ea typeface="Arial"/>
                <a:cs typeface="Arial"/>
                <a:sym typeface="Arial"/>
              </a:rPr>
              <a:t> </a:t>
            </a:r>
            <a:r>
              <a:rPr lang="es-ES" sz="1800" b="0" i="0" strike="noStrike" dirty="0" err="1">
                <a:latin typeface="Arial"/>
                <a:ea typeface="Arial"/>
                <a:cs typeface="Arial"/>
                <a:sym typeface="Arial"/>
              </a:rPr>
              <a:t>er</a:t>
            </a:r>
            <a:endParaRPr dirty="0"/>
          </a:p>
          <a:p>
            <a:pPr marL="228600" lvl="0" indent="-114300" algn="l" rtl="0">
              <a:lnSpc>
                <a:spcPct val="100000"/>
              </a:lnSpc>
              <a:spcBef>
                <a:spcPts val="0"/>
              </a:spcBef>
              <a:spcAft>
                <a:spcPts val="0"/>
              </a:spcAft>
              <a:buClr>
                <a:schemeClr val="dk1"/>
              </a:buClr>
              <a:buSzPts val="1800"/>
              <a:buNone/>
            </a:pPr>
            <a:endParaRPr sz="1800" b="0" i="0" u="sng" strike="noStrike" dirty="0">
              <a:solidFill>
                <a:srgbClr val="0563C1"/>
              </a:solidFill>
              <a:latin typeface="Arial"/>
              <a:ea typeface="Arial"/>
              <a:cs typeface="Arial"/>
              <a:sym typeface="Arial"/>
              <a:hlinkClick r:id="rId7">
                <a:extLst>
                  <a:ext uri="{A12FA001-AC4F-418D-AE19-62706E023703}">
                    <ahyp:hlinkClr xmlns:ahyp="http://schemas.microsoft.com/office/drawing/2018/hyperlinkcolor" val="tx"/>
                  </a:ext>
                </a:extLst>
              </a:hlinkClick>
            </a:endParaRPr>
          </a:p>
          <a:p>
            <a:pPr marL="0" lvl="0" indent="0" algn="l" rtl="0">
              <a:lnSpc>
                <a:spcPct val="90000"/>
              </a:lnSpc>
              <a:spcBef>
                <a:spcPts val="1000"/>
              </a:spcBef>
              <a:spcAft>
                <a:spcPts val="0"/>
              </a:spcAft>
              <a:buClr>
                <a:schemeClr val="dk1"/>
              </a:buClr>
              <a:buSzPts val="1800"/>
              <a:buNone/>
            </a:pPr>
            <a:br>
              <a:rPr lang="es-ES" sz="1800" dirty="0">
                <a:latin typeface="Arial"/>
                <a:ea typeface="Arial"/>
                <a:cs typeface="Arial"/>
                <a:sym typeface="Arial"/>
              </a:rPr>
            </a:br>
            <a:endParaRPr sz="1800" dirty="0">
              <a:latin typeface="Arial"/>
              <a:ea typeface="Arial"/>
              <a:cs typeface="Arial"/>
              <a:sym typeface="Arial"/>
            </a:endParaRPr>
          </a:p>
        </p:txBody>
      </p:sp>
      <p:sp>
        <p:nvSpPr>
          <p:cNvPr id="292" name="Google Shape;292;p18"/>
          <p:cNvSpPr txBox="1"/>
          <p:nvPr/>
        </p:nvSpPr>
        <p:spPr>
          <a:xfrm>
            <a:off x="326707" y="247556"/>
            <a:ext cx="10515600" cy="12006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000"/>
              <a:buFont typeface="Arial"/>
              <a:buNone/>
            </a:pPr>
            <a:r>
              <a:rPr lang="es-ES" sz="4000" dirty="0">
                <a:solidFill>
                  <a:schemeClr val="dk1"/>
                </a:solidFill>
                <a:latin typeface="Arial Black" panose="020B0A04020102020204" pitchFamily="34" charset="0"/>
                <a:sym typeface="Arial"/>
              </a:rPr>
              <a:t>BIBLIOGRAF</a:t>
            </a:r>
            <a:r>
              <a:rPr lang="es-ES" sz="4000" dirty="0">
                <a:solidFill>
                  <a:schemeClr val="dk1"/>
                </a:solidFill>
                <a:latin typeface="Arial Black" panose="020B0A04020102020204" pitchFamily="34" charset="0"/>
              </a:rPr>
              <a:t>Í</a:t>
            </a:r>
            <a:r>
              <a:rPr lang="es-ES" sz="4000" dirty="0">
                <a:solidFill>
                  <a:schemeClr val="dk1"/>
                </a:solidFill>
                <a:latin typeface="Arial Black" panose="020B0A04020102020204" pitchFamily="34" charset="0"/>
                <a:sym typeface="Arial"/>
              </a:rPr>
              <a:t>A</a:t>
            </a:r>
            <a:br>
              <a:rPr lang="es-ES" sz="4000" dirty="0">
                <a:solidFill>
                  <a:srgbClr val="7030A0"/>
                </a:solidFill>
                <a:latin typeface="Arial Black" panose="020B0A04020102020204" pitchFamily="34" charset="0"/>
                <a:sym typeface="Arial"/>
              </a:rPr>
            </a:br>
            <a:endParaRPr sz="4000" dirty="0">
              <a:solidFill>
                <a:srgbClr val="7030A0"/>
              </a:solidFill>
              <a:latin typeface="Arial Black" panose="020B0A04020102020204" pitchFamily="34" charset="0"/>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a:extLst>
              <a:ext uri="{FF2B5EF4-FFF2-40B4-BE49-F238E27FC236}">
                <a16:creationId xmlns:a16="http://schemas.microsoft.com/office/drawing/2014/main" id="{15217E27-789F-4953-B3DC-2FB0CD15D32C}"/>
              </a:ext>
            </a:extLst>
          </p:cNvPr>
          <p:cNvPicPr>
            <a:picLocks noChangeAspect="1"/>
          </p:cNvPicPr>
          <p:nvPr/>
        </p:nvPicPr>
        <p:blipFill rotWithShape="1">
          <a:blip r:embed="rId3">
            <a:duotone>
              <a:prstClr val="black"/>
              <a:schemeClr val="tx2">
                <a:tint val="45000"/>
                <a:satMod val="400000"/>
              </a:schemeClr>
            </a:duotone>
            <a:alphaModFix amt="70000"/>
            <a:extLst>
              <a:ext uri="{BEBA8EAE-BF5A-486C-A8C5-ECC9F3942E4B}">
                <a14:imgProps xmlns:a14="http://schemas.microsoft.com/office/drawing/2010/main">
                  <a14:imgLayer r:embed="rId4">
                    <a14:imgEffect>
                      <a14:saturation sat="33000"/>
                    </a14:imgEffect>
                  </a14:imgLayer>
                </a14:imgProps>
              </a:ext>
            </a:extLst>
          </a:blip>
          <a:srcRect l="5263" t="29517" r="10755" b="35010"/>
          <a:stretch/>
        </p:blipFill>
        <p:spPr>
          <a:xfrm>
            <a:off x="0" y="0"/>
            <a:ext cx="12192000" cy="6857999"/>
          </a:xfrm>
          <a:prstGeom prst="rect">
            <a:avLst/>
          </a:prstGeom>
        </p:spPr>
      </p:pic>
      <p:sp>
        <p:nvSpPr>
          <p:cNvPr id="103" name="Google Shape;103;p1"/>
          <p:cNvSpPr txBox="1">
            <a:spLocks noGrp="1"/>
          </p:cNvSpPr>
          <p:nvPr>
            <p:ph type="ctrTitle"/>
          </p:nvPr>
        </p:nvSpPr>
        <p:spPr>
          <a:xfrm>
            <a:off x="1524000" y="1122362"/>
            <a:ext cx="9144000" cy="2900518"/>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6000"/>
              <a:buFont typeface="Arial"/>
              <a:buNone/>
            </a:pPr>
            <a:r>
              <a:rPr lang="es-ES" sz="10000" dirty="0">
                <a:solidFill>
                  <a:srgbClr val="FFFFFF"/>
                </a:solidFill>
                <a:latin typeface="Arial Black" panose="020B0A04020102020204" pitchFamily="34" charset="0"/>
                <a:ea typeface="Arial"/>
                <a:cs typeface="Arial"/>
                <a:sym typeface="Arial"/>
              </a:rPr>
              <a:t>GRACIAS!</a:t>
            </a:r>
            <a:endParaRPr sz="10000" dirty="0">
              <a:solidFill>
                <a:srgbClr val="FFFFFF"/>
              </a:solidFill>
              <a:latin typeface="Arial Black" panose="020B0A04020102020204" pitchFamily="34" charset="0"/>
              <a:ea typeface="Arial"/>
              <a:cs typeface="Arial"/>
              <a:sym typeface="Arial"/>
            </a:endParaRPr>
          </a:p>
        </p:txBody>
      </p:sp>
    </p:spTree>
    <p:extLst>
      <p:ext uri="{BB962C8B-B14F-4D97-AF65-F5344CB8AC3E}">
        <p14:creationId xmlns:p14="http://schemas.microsoft.com/office/powerpoint/2010/main" val="211601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4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08"/>
        <p:cNvGrpSpPr/>
        <p:nvPr/>
      </p:nvGrpSpPr>
      <p:grpSpPr>
        <a:xfrm>
          <a:off x="0" y="0"/>
          <a:ext cx="0" cy="0"/>
          <a:chOff x="0" y="0"/>
          <a:chExt cx="0" cy="0"/>
        </a:xfrm>
      </p:grpSpPr>
      <p:pic>
        <p:nvPicPr>
          <p:cNvPr id="4" name="Graphic 3" descr="Hourglass 30% outline">
            <a:extLst>
              <a:ext uri="{FF2B5EF4-FFF2-40B4-BE49-F238E27FC236}">
                <a16:creationId xmlns:a16="http://schemas.microsoft.com/office/drawing/2014/main" id="{7A60E764-31DE-49AF-97B5-23EF2ECE612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109" name="Google Shape;109;p2"/>
          <p:cNvSpPr txBox="1"/>
          <p:nvPr/>
        </p:nvSpPr>
        <p:spPr>
          <a:xfrm>
            <a:off x="435428" y="359229"/>
            <a:ext cx="1100206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b="0" i="0" u="none" strike="noStrike" cap="none" dirty="0">
                <a:solidFill>
                  <a:schemeClr val="dk1"/>
                </a:solidFill>
                <a:latin typeface="Arial Black" panose="020B0A04020102020204" pitchFamily="34" charset="0"/>
                <a:sym typeface="Arial"/>
              </a:rPr>
              <a:t>¿</a:t>
            </a:r>
            <a:r>
              <a:rPr lang="es-ES" sz="4000" dirty="0">
                <a:solidFill>
                  <a:schemeClr val="dk1"/>
                </a:solidFill>
                <a:latin typeface="Arial Black" panose="020B0A04020102020204" pitchFamily="34" charset="0"/>
              </a:rPr>
              <a:t>QUÉ</a:t>
            </a:r>
            <a:r>
              <a:rPr lang="es-ES" sz="4000" b="0" i="0" u="none" strike="noStrike" cap="none" dirty="0">
                <a:solidFill>
                  <a:schemeClr val="dk1"/>
                </a:solidFill>
                <a:latin typeface="Arial Black" panose="020B0A04020102020204" pitchFamily="34" charset="0"/>
                <a:sym typeface="Arial"/>
              </a:rPr>
              <a:t> SON LAS SERIES DE TIEMPO?</a:t>
            </a:r>
            <a:endParaRPr sz="4000" dirty="0">
              <a:solidFill>
                <a:schemeClr val="dk1"/>
              </a:solidFill>
              <a:latin typeface="Arial Black" panose="020B0A04020102020204" pitchFamily="34" charset="0"/>
              <a:sym typeface="Arial"/>
            </a:endParaRPr>
          </a:p>
        </p:txBody>
      </p:sp>
      <p:sp>
        <p:nvSpPr>
          <p:cNvPr id="110" name="Google Shape;110;p2"/>
          <p:cNvSpPr txBox="1"/>
          <p:nvPr/>
        </p:nvSpPr>
        <p:spPr>
          <a:xfrm>
            <a:off x="673261" y="2705362"/>
            <a:ext cx="10526400" cy="2147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0" i="0" u="none" strike="noStrike" dirty="0">
                <a:solidFill>
                  <a:srgbClr val="071322"/>
                </a:solidFill>
                <a:latin typeface="Arial"/>
                <a:ea typeface="Arial"/>
                <a:cs typeface="Arial"/>
                <a:sym typeface="Arial"/>
              </a:rPr>
              <a:t>Podemos decir que una serie temporal o cronológica es una </a:t>
            </a:r>
            <a:r>
              <a:rPr lang="es-ES" sz="1800" b="1" i="0" u="none" strike="noStrike" dirty="0">
                <a:solidFill>
                  <a:srgbClr val="071322"/>
                </a:solidFill>
                <a:latin typeface="Arial"/>
                <a:ea typeface="Arial"/>
                <a:cs typeface="Arial"/>
                <a:sym typeface="Arial"/>
              </a:rPr>
              <a:t>sucesión de datos medidos en determinados momentos y ordenados cronológicamente.</a:t>
            </a:r>
            <a:endParaRPr dirty="0"/>
          </a:p>
          <a:p>
            <a:pPr marL="0" marR="0" lvl="0" indent="0" algn="l" rtl="0">
              <a:spcBef>
                <a:spcPts val="0"/>
              </a:spcBef>
              <a:spcAft>
                <a:spcPts val="0"/>
              </a:spcAft>
              <a:buNone/>
            </a:pPr>
            <a:endParaRPr sz="1800" dirty="0">
              <a:solidFill>
                <a:srgbClr val="071322"/>
              </a:solidFill>
              <a:latin typeface="Arial"/>
              <a:ea typeface="Arial"/>
              <a:cs typeface="Arial"/>
              <a:sym typeface="Arial"/>
            </a:endParaRPr>
          </a:p>
          <a:p>
            <a:pPr marL="0" marR="0" lvl="0" indent="0" algn="l" rtl="0">
              <a:spcBef>
                <a:spcPts val="0"/>
              </a:spcBef>
              <a:spcAft>
                <a:spcPts val="0"/>
              </a:spcAft>
              <a:buNone/>
            </a:pPr>
            <a:r>
              <a:rPr lang="es-ES" sz="1800" b="0" i="0" u="none" strike="noStrike" dirty="0">
                <a:solidFill>
                  <a:srgbClr val="071322"/>
                </a:solidFill>
                <a:latin typeface="Arial"/>
                <a:ea typeface="Arial"/>
                <a:cs typeface="Arial"/>
                <a:sym typeface="Arial"/>
              </a:rPr>
              <a:t>Algo importante en series temporales es </a:t>
            </a:r>
            <a:r>
              <a:rPr lang="es-ES" sz="1800" b="1" i="0" u="none" strike="noStrike" dirty="0">
                <a:solidFill>
                  <a:srgbClr val="071322"/>
                </a:solidFill>
                <a:latin typeface="Arial"/>
                <a:ea typeface="Arial"/>
                <a:cs typeface="Arial"/>
                <a:sym typeface="Arial"/>
              </a:rPr>
              <a:t>la Autocorrelación.</a:t>
            </a:r>
            <a:r>
              <a:rPr lang="es-ES" sz="1800" b="0" i="0" u="none" strike="noStrike" dirty="0">
                <a:solidFill>
                  <a:srgbClr val="071322"/>
                </a:solidFill>
                <a:latin typeface="Arial"/>
                <a:ea typeface="Arial"/>
                <a:cs typeface="Arial"/>
                <a:sym typeface="Arial"/>
              </a:rPr>
              <a:t> Los valores de una serie temporal está correlacionada con valores anteriores. Si no existe ningún tipo de correlación, entonces el fenómeno no puede ser modelado como una serie de tiempo.</a:t>
            </a:r>
            <a:endParaRPr sz="1800" b="0" dirty="0">
              <a:solidFill>
                <a:schemeClr val="dk1"/>
              </a:solidFill>
              <a:latin typeface="Calibri"/>
              <a:ea typeface="Calibri"/>
              <a:cs typeface="Calibri"/>
              <a:sym typeface="Calibri"/>
            </a:endParaRPr>
          </a:p>
          <a:p>
            <a:pPr marL="0" marR="0" lvl="0" indent="0" algn="l" rtl="0">
              <a:spcBef>
                <a:spcPts val="90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5"/>
        <p:cNvGrpSpPr/>
        <p:nvPr/>
      </p:nvGrpSpPr>
      <p:grpSpPr>
        <a:xfrm>
          <a:off x="0" y="0"/>
          <a:ext cx="0" cy="0"/>
          <a:chOff x="0" y="0"/>
          <a:chExt cx="0" cy="0"/>
        </a:xfrm>
      </p:grpSpPr>
      <p:pic>
        <p:nvPicPr>
          <p:cNvPr id="14" name="Graphic 13" descr="Hourglass 30% outline">
            <a:extLst>
              <a:ext uri="{FF2B5EF4-FFF2-40B4-BE49-F238E27FC236}">
                <a16:creationId xmlns:a16="http://schemas.microsoft.com/office/drawing/2014/main" id="{BB075E77-E55C-4A44-8DA1-8E31CB22D41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960" r="19440"/>
          <a:stretch/>
        </p:blipFill>
        <p:spPr>
          <a:xfrm>
            <a:off x="0" y="-400050"/>
            <a:ext cx="2618849" cy="7658100"/>
          </a:xfrm>
          <a:prstGeom prst="rect">
            <a:avLst/>
          </a:prstGeom>
        </p:spPr>
      </p:pic>
      <p:sp>
        <p:nvSpPr>
          <p:cNvPr id="116" name="Google Shape;116;p3"/>
          <p:cNvSpPr txBox="1">
            <a:spLocks noGrp="1"/>
          </p:cNvSpPr>
          <p:nvPr>
            <p:ph type="body" idx="1"/>
          </p:nvPr>
        </p:nvSpPr>
        <p:spPr>
          <a:xfrm>
            <a:off x="236392" y="1134521"/>
            <a:ext cx="5661454" cy="233542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7030A0"/>
              </a:buClr>
              <a:buSzPts val="2800"/>
              <a:buNone/>
            </a:pPr>
            <a:r>
              <a:rPr lang="es-ES" dirty="0">
                <a:solidFill>
                  <a:srgbClr val="7030A0"/>
                </a:solidFill>
                <a:latin typeface="Arial"/>
                <a:ea typeface="Arial"/>
                <a:cs typeface="Arial"/>
                <a:sym typeface="Arial"/>
              </a:rPr>
              <a:t>T</a:t>
            </a:r>
            <a:r>
              <a:rPr lang="es-ES" dirty="0">
                <a:latin typeface="Arial"/>
                <a:ea typeface="Arial"/>
                <a:cs typeface="Arial"/>
                <a:sym typeface="Arial"/>
              </a:rPr>
              <a:t>ENDENCIA</a:t>
            </a:r>
            <a:endParaRPr dirty="0"/>
          </a:p>
          <a:p>
            <a:pPr marL="228600" lvl="0" indent="-50800" algn="l" rtl="0">
              <a:lnSpc>
                <a:spcPct val="90000"/>
              </a:lnSpc>
              <a:spcBef>
                <a:spcPts val="1000"/>
              </a:spcBef>
              <a:spcAft>
                <a:spcPts val="0"/>
              </a:spcAft>
              <a:buClr>
                <a:schemeClr val="dk1"/>
              </a:buClr>
              <a:buSzPts val="2800"/>
              <a:buNone/>
            </a:pPr>
            <a:endParaRPr dirty="0">
              <a:latin typeface="Arial"/>
              <a:ea typeface="Arial"/>
              <a:cs typeface="Arial"/>
              <a:sym typeface="Arial"/>
            </a:endParaRPr>
          </a:p>
        </p:txBody>
      </p:sp>
      <p:sp>
        <p:nvSpPr>
          <p:cNvPr id="117" name="Google Shape;117;p3"/>
          <p:cNvSpPr txBox="1"/>
          <p:nvPr/>
        </p:nvSpPr>
        <p:spPr>
          <a:xfrm>
            <a:off x="435428" y="359229"/>
            <a:ext cx="988422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rPr>
              <a:t>CARACTERÍSTICAS</a:t>
            </a:r>
            <a:endParaRPr sz="4000" dirty="0">
              <a:solidFill>
                <a:schemeClr val="dk1"/>
              </a:solidFill>
              <a:latin typeface="Arial Black" panose="020B0A04020102020204" pitchFamily="34" charset="0"/>
              <a:sym typeface="Arial"/>
            </a:endParaRPr>
          </a:p>
        </p:txBody>
      </p:sp>
      <p:pic>
        <p:nvPicPr>
          <p:cNvPr id="118" name="Google Shape;118;p3"/>
          <p:cNvPicPr preferRelativeResize="0"/>
          <p:nvPr/>
        </p:nvPicPr>
        <p:blipFill rotWithShape="1">
          <a:blip r:embed="rId5">
            <a:alphaModFix/>
          </a:blip>
          <a:srcRect/>
          <a:stretch/>
        </p:blipFill>
        <p:spPr>
          <a:xfrm>
            <a:off x="1811587" y="1701344"/>
            <a:ext cx="2599773" cy="2079818"/>
          </a:xfrm>
          <a:prstGeom prst="rect">
            <a:avLst/>
          </a:prstGeom>
          <a:noFill/>
          <a:ln>
            <a:noFill/>
          </a:ln>
        </p:spPr>
      </p:pic>
      <p:sp>
        <p:nvSpPr>
          <p:cNvPr id="119" name="Google Shape;119;p3"/>
          <p:cNvSpPr txBox="1"/>
          <p:nvPr/>
        </p:nvSpPr>
        <p:spPr>
          <a:xfrm>
            <a:off x="5699690" y="1166994"/>
            <a:ext cx="5661454" cy="233542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7030A0"/>
              </a:buClr>
              <a:buSzPts val="2800"/>
              <a:buFont typeface="Arial"/>
              <a:buNone/>
            </a:pPr>
            <a:r>
              <a:rPr lang="es-ES" sz="2800">
                <a:solidFill>
                  <a:srgbClr val="7030A0"/>
                </a:solidFill>
                <a:latin typeface="Arial"/>
                <a:ea typeface="Arial"/>
                <a:cs typeface="Arial"/>
                <a:sym typeface="Arial"/>
              </a:rPr>
              <a:t>E</a:t>
            </a:r>
            <a:r>
              <a:rPr lang="es-ES" sz="2800">
                <a:solidFill>
                  <a:schemeClr val="dk1"/>
                </a:solidFill>
                <a:latin typeface="Arial"/>
                <a:ea typeface="Arial"/>
                <a:cs typeface="Arial"/>
                <a:sym typeface="Arial"/>
              </a:rPr>
              <a:t>STACIONALIDAD</a:t>
            </a:r>
            <a:endParaRPr/>
          </a:p>
        </p:txBody>
      </p:sp>
      <p:sp>
        <p:nvSpPr>
          <p:cNvPr id="120" name="Google Shape;120;p3"/>
          <p:cNvSpPr txBox="1"/>
          <p:nvPr/>
        </p:nvSpPr>
        <p:spPr>
          <a:xfrm>
            <a:off x="500292" y="4187745"/>
            <a:ext cx="5661454" cy="233542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800"/>
              <a:buFont typeface="Arial"/>
              <a:buNone/>
            </a:pPr>
            <a:r>
              <a:rPr lang="es-ES" sz="2800" dirty="0">
                <a:solidFill>
                  <a:schemeClr val="dk1"/>
                </a:solidFill>
              </a:rPr>
              <a:t>VARIACIÓN</a:t>
            </a:r>
            <a:r>
              <a:rPr lang="es-ES" sz="2800" dirty="0">
                <a:solidFill>
                  <a:schemeClr val="dk1"/>
                </a:solidFill>
                <a:latin typeface="Arial"/>
                <a:ea typeface="Arial"/>
                <a:cs typeface="Arial"/>
                <a:sym typeface="Arial"/>
              </a:rPr>
              <a:t> </a:t>
            </a:r>
            <a:r>
              <a:rPr lang="es-ES" sz="2800" dirty="0">
                <a:solidFill>
                  <a:srgbClr val="7030A0"/>
                </a:solidFill>
              </a:rPr>
              <a:t>C</a:t>
            </a:r>
            <a:r>
              <a:rPr lang="es-ES" sz="2800" dirty="0">
                <a:solidFill>
                  <a:schemeClr val="tx1"/>
                </a:solidFill>
              </a:rPr>
              <a:t>ÍCLICA</a:t>
            </a:r>
            <a:endParaRPr dirty="0">
              <a:solidFill>
                <a:schemeClr val="tx1"/>
              </a:solidFill>
            </a:endParaRPr>
          </a:p>
        </p:txBody>
      </p:sp>
      <p:sp>
        <p:nvSpPr>
          <p:cNvPr id="121" name="Google Shape;121;p3"/>
          <p:cNvSpPr txBox="1"/>
          <p:nvPr/>
        </p:nvSpPr>
        <p:spPr>
          <a:xfrm>
            <a:off x="5897846" y="4220218"/>
            <a:ext cx="5661454" cy="233542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800"/>
              <a:buFont typeface="Arial"/>
              <a:buNone/>
            </a:pPr>
            <a:r>
              <a:rPr lang="es-ES" sz="2800">
                <a:solidFill>
                  <a:schemeClr val="dk1"/>
                </a:solidFill>
              </a:rPr>
              <a:t>VARIACIÓN</a:t>
            </a:r>
            <a:r>
              <a:rPr lang="es-ES" sz="2800">
                <a:solidFill>
                  <a:schemeClr val="dk1"/>
                </a:solidFill>
                <a:latin typeface="Arial"/>
                <a:ea typeface="Arial"/>
                <a:cs typeface="Arial"/>
                <a:sym typeface="Arial"/>
              </a:rPr>
              <a:t> </a:t>
            </a:r>
            <a:r>
              <a:rPr lang="es-ES" sz="2800">
                <a:solidFill>
                  <a:srgbClr val="7030A0"/>
                </a:solidFill>
                <a:latin typeface="Arial"/>
                <a:ea typeface="Arial"/>
                <a:cs typeface="Arial"/>
                <a:sym typeface="Arial"/>
              </a:rPr>
              <a:t>A</a:t>
            </a:r>
            <a:r>
              <a:rPr lang="es-ES" sz="2800">
                <a:solidFill>
                  <a:schemeClr val="dk1"/>
                </a:solidFill>
                <a:latin typeface="Arial"/>
                <a:ea typeface="Arial"/>
                <a:cs typeface="Arial"/>
                <a:sym typeface="Arial"/>
              </a:rPr>
              <a:t>LEATORIA</a:t>
            </a:r>
            <a:endParaRPr/>
          </a:p>
        </p:txBody>
      </p:sp>
      <p:pic>
        <p:nvPicPr>
          <p:cNvPr id="122" name="Google Shape;122;p3"/>
          <p:cNvPicPr preferRelativeResize="0"/>
          <p:nvPr/>
        </p:nvPicPr>
        <p:blipFill rotWithShape="1">
          <a:blip r:embed="rId6">
            <a:alphaModFix/>
          </a:blip>
          <a:srcRect/>
          <a:stretch/>
        </p:blipFill>
        <p:spPr>
          <a:xfrm>
            <a:off x="6221335" y="1753576"/>
            <a:ext cx="2824494" cy="1897288"/>
          </a:xfrm>
          <a:prstGeom prst="rect">
            <a:avLst/>
          </a:prstGeom>
          <a:noFill/>
          <a:ln>
            <a:noFill/>
          </a:ln>
        </p:spPr>
      </p:pic>
      <p:pic>
        <p:nvPicPr>
          <p:cNvPr id="123" name="Google Shape;123;p3"/>
          <p:cNvPicPr preferRelativeResize="0"/>
          <p:nvPr/>
        </p:nvPicPr>
        <p:blipFill rotWithShape="1">
          <a:blip r:embed="rId7">
            <a:alphaModFix/>
          </a:blip>
          <a:srcRect/>
          <a:stretch/>
        </p:blipFill>
        <p:spPr>
          <a:xfrm>
            <a:off x="1420483" y="4867516"/>
            <a:ext cx="3821072" cy="1631255"/>
          </a:xfrm>
          <a:prstGeom prst="rect">
            <a:avLst/>
          </a:prstGeom>
          <a:noFill/>
          <a:ln>
            <a:noFill/>
          </a:ln>
        </p:spPr>
      </p:pic>
      <p:pic>
        <p:nvPicPr>
          <p:cNvPr id="124" name="Google Shape;124;p3"/>
          <p:cNvPicPr preferRelativeResize="0"/>
          <p:nvPr/>
        </p:nvPicPr>
        <p:blipFill rotWithShape="1">
          <a:blip r:embed="rId8">
            <a:alphaModFix/>
          </a:blip>
          <a:srcRect/>
          <a:stretch/>
        </p:blipFill>
        <p:spPr>
          <a:xfrm>
            <a:off x="7081937" y="4840031"/>
            <a:ext cx="3556362" cy="1799980"/>
          </a:xfrm>
          <a:prstGeom prst="rect">
            <a:avLst/>
          </a:prstGeom>
          <a:noFill/>
          <a:ln>
            <a:noFill/>
          </a:ln>
        </p:spPr>
      </p:pic>
      <p:cxnSp>
        <p:nvCxnSpPr>
          <p:cNvPr id="125" name="Google Shape;125;p3"/>
          <p:cNvCxnSpPr/>
          <p:nvPr/>
        </p:nvCxnSpPr>
        <p:spPr>
          <a:xfrm>
            <a:off x="6096000" y="1103628"/>
            <a:ext cx="0" cy="5572896"/>
          </a:xfrm>
          <a:prstGeom prst="straightConnector1">
            <a:avLst/>
          </a:prstGeom>
          <a:noFill/>
          <a:ln w="19050" cap="flat" cmpd="sng">
            <a:solidFill>
              <a:srgbClr val="A5A5A5"/>
            </a:solidFill>
            <a:prstDash val="dash"/>
            <a:miter lim="800000"/>
            <a:headEnd type="none" w="sm" len="sm"/>
            <a:tailEnd type="none" w="sm" len="sm"/>
          </a:ln>
        </p:spPr>
      </p:cxnSp>
      <p:cxnSp>
        <p:nvCxnSpPr>
          <p:cNvPr id="126" name="Google Shape;126;p3"/>
          <p:cNvCxnSpPr/>
          <p:nvPr/>
        </p:nvCxnSpPr>
        <p:spPr>
          <a:xfrm rot="10800000">
            <a:off x="732935" y="3890076"/>
            <a:ext cx="10628209" cy="0"/>
          </a:xfrm>
          <a:prstGeom prst="straightConnector1">
            <a:avLst/>
          </a:prstGeom>
          <a:noFill/>
          <a:ln w="19050" cap="flat" cmpd="sng">
            <a:solidFill>
              <a:srgbClr val="A5A5A5"/>
            </a:solidFill>
            <a:prstDash val="dash"/>
            <a:miter lim="800000"/>
            <a:headEnd type="none" w="sm" len="sm"/>
            <a:tailEnd type="none" w="sm" len="sm"/>
          </a:ln>
        </p:spPr>
      </p:cxnSp>
      <p:pic>
        <p:nvPicPr>
          <p:cNvPr id="127" name="Google Shape;127;p3"/>
          <p:cNvPicPr preferRelativeResize="0"/>
          <p:nvPr/>
        </p:nvPicPr>
        <p:blipFill rotWithShape="1">
          <a:blip r:embed="rId9">
            <a:alphaModFix/>
          </a:blip>
          <a:srcRect/>
          <a:stretch/>
        </p:blipFill>
        <p:spPr>
          <a:xfrm>
            <a:off x="9176677" y="1970647"/>
            <a:ext cx="2677435" cy="13342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pic>
        <p:nvPicPr>
          <p:cNvPr id="5" name="Graphic 4" descr="Hourglass 30% outline">
            <a:extLst>
              <a:ext uri="{FF2B5EF4-FFF2-40B4-BE49-F238E27FC236}">
                <a16:creationId xmlns:a16="http://schemas.microsoft.com/office/drawing/2014/main" id="{09EFC1F5-86EA-4901-8245-CBF42FEDA9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960" r="19440"/>
          <a:stretch/>
        </p:blipFill>
        <p:spPr>
          <a:xfrm>
            <a:off x="0" y="-400050"/>
            <a:ext cx="2618849" cy="7658100"/>
          </a:xfrm>
          <a:prstGeom prst="rect">
            <a:avLst/>
          </a:prstGeom>
        </p:spPr>
      </p:pic>
      <p:sp>
        <p:nvSpPr>
          <p:cNvPr id="133" name="Google Shape;133;p4"/>
          <p:cNvSpPr txBox="1"/>
          <p:nvPr/>
        </p:nvSpPr>
        <p:spPr>
          <a:xfrm>
            <a:off x="435428" y="359229"/>
            <a:ext cx="11546775"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rPr>
              <a:t>DESCOMPOSICIÓN</a:t>
            </a:r>
            <a:r>
              <a:rPr lang="es-ES" sz="4000" dirty="0">
                <a:solidFill>
                  <a:schemeClr val="dk1"/>
                </a:solidFill>
                <a:latin typeface="Arial Black" panose="020B0A04020102020204" pitchFamily="34" charset="0"/>
                <a:sym typeface="Arial"/>
              </a:rPr>
              <a:t> DE LA SERIE DE TIEMPO</a:t>
            </a:r>
            <a:endParaRPr sz="4000" dirty="0">
              <a:solidFill>
                <a:schemeClr val="dk1"/>
              </a:solidFill>
              <a:latin typeface="Arial Black" panose="020B0A04020102020204" pitchFamily="34" charset="0"/>
              <a:sym typeface="Arial"/>
            </a:endParaRPr>
          </a:p>
        </p:txBody>
      </p:sp>
      <p:pic>
        <p:nvPicPr>
          <p:cNvPr id="134" name="Google Shape;134;p4"/>
          <p:cNvPicPr preferRelativeResize="0"/>
          <p:nvPr/>
        </p:nvPicPr>
        <p:blipFill rotWithShape="1">
          <a:blip r:embed="rId5">
            <a:alphaModFix/>
          </a:blip>
          <a:srcRect/>
          <a:stretch/>
        </p:blipFill>
        <p:spPr>
          <a:xfrm>
            <a:off x="5041819" y="2023499"/>
            <a:ext cx="6803618" cy="3650446"/>
          </a:xfrm>
          <a:prstGeom prst="rect">
            <a:avLst/>
          </a:prstGeom>
          <a:noFill/>
          <a:ln>
            <a:noFill/>
          </a:ln>
        </p:spPr>
      </p:pic>
      <p:pic>
        <p:nvPicPr>
          <p:cNvPr id="135" name="Google Shape;135;p4"/>
          <p:cNvPicPr preferRelativeResize="0"/>
          <p:nvPr/>
        </p:nvPicPr>
        <p:blipFill rotWithShape="1">
          <a:blip r:embed="rId6">
            <a:alphaModFix/>
          </a:blip>
          <a:srcRect l="260" r="5580"/>
          <a:stretch/>
        </p:blipFill>
        <p:spPr>
          <a:xfrm>
            <a:off x="437416" y="1623047"/>
            <a:ext cx="4604403" cy="445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40"/>
        <p:cNvGrpSpPr/>
        <p:nvPr/>
      </p:nvGrpSpPr>
      <p:grpSpPr>
        <a:xfrm>
          <a:off x="0" y="0"/>
          <a:ext cx="0" cy="0"/>
          <a:chOff x="0" y="0"/>
          <a:chExt cx="0" cy="0"/>
        </a:xfrm>
      </p:grpSpPr>
      <p:pic>
        <p:nvPicPr>
          <p:cNvPr id="13" name="Graphic 12" descr="Hourglass 30% outline">
            <a:extLst>
              <a:ext uri="{FF2B5EF4-FFF2-40B4-BE49-F238E27FC236}">
                <a16:creationId xmlns:a16="http://schemas.microsoft.com/office/drawing/2014/main" id="{DAF4C639-BC2D-44EB-A9E5-56B4CDBD80A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46"/>
          <a:stretch/>
        </p:blipFill>
        <p:spPr>
          <a:xfrm>
            <a:off x="8662231" y="184134"/>
            <a:ext cx="3529769" cy="6846795"/>
          </a:xfrm>
          <a:prstGeom prst="rect">
            <a:avLst/>
          </a:prstGeom>
        </p:spPr>
      </p:pic>
      <p:sp>
        <p:nvSpPr>
          <p:cNvPr id="141" name="Google Shape;141;p5"/>
          <p:cNvSpPr txBox="1">
            <a:spLocks noGrp="1"/>
          </p:cNvSpPr>
          <p:nvPr>
            <p:ph type="body" idx="1"/>
          </p:nvPr>
        </p:nvSpPr>
        <p:spPr>
          <a:xfrm>
            <a:off x="1800196" y="1920572"/>
            <a:ext cx="2571637" cy="49987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ES">
                <a:latin typeface="Arial"/>
                <a:ea typeface="Arial"/>
                <a:cs typeface="Arial"/>
                <a:sym typeface="Arial"/>
              </a:rPr>
              <a:t>Predicción</a:t>
            </a:r>
            <a:endParaRPr/>
          </a:p>
          <a:p>
            <a:pPr marL="228600" lvl="0" indent="-50800" algn="l" rtl="0">
              <a:lnSpc>
                <a:spcPct val="90000"/>
              </a:lnSpc>
              <a:spcBef>
                <a:spcPts val="1000"/>
              </a:spcBef>
              <a:spcAft>
                <a:spcPts val="0"/>
              </a:spcAft>
              <a:buClr>
                <a:schemeClr val="dk1"/>
              </a:buClr>
              <a:buSzPts val="2800"/>
              <a:buNone/>
            </a:pPr>
            <a:endParaRPr>
              <a:latin typeface="Arial"/>
              <a:ea typeface="Arial"/>
              <a:cs typeface="Arial"/>
              <a:sym typeface="Arial"/>
            </a:endParaRPr>
          </a:p>
        </p:txBody>
      </p:sp>
      <p:sp>
        <p:nvSpPr>
          <p:cNvPr id="142" name="Google Shape;142;p5"/>
          <p:cNvSpPr txBox="1"/>
          <p:nvPr/>
        </p:nvSpPr>
        <p:spPr>
          <a:xfrm>
            <a:off x="120635" y="284258"/>
            <a:ext cx="12336192"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sym typeface="Arial"/>
              </a:rPr>
              <a:t>¿PARA </a:t>
            </a:r>
            <a:r>
              <a:rPr lang="es-ES" sz="4000" dirty="0">
                <a:solidFill>
                  <a:schemeClr val="dk1"/>
                </a:solidFill>
                <a:latin typeface="Arial Black" panose="020B0A04020102020204" pitchFamily="34" charset="0"/>
              </a:rPr>
              <a:t>QUÉ</a:t>
            </a:r>
            <a:r>
              <a:rPr lang="es-ES" sz="4000" dirty="0">
                <a:solidFill>
                  <a:schemeClr val="dk1"/>
                </a:solidFill>
                <a:latin typeface="Arial Black" panose="020B0A04020102020204" pitchFamily="34" charset="0"/>
                <a:sym typeface="Arial"/>
              </a:rPr>
              <a:t> USAMOS SERIES DE TIEMPO?</a:t>
            </a:r>
            <a:endParaRPr sz="4000" dirty="0">
              <a:solidFill>
                <a:schemeClr val="dk1"/>
              </a:solidFill>
              <a:latin typeface="Arial Black" panose="020B0A04020102020204" pitchFamily="34" charset="0"/>
              <a:sym typeface="Arial"/>
            </a:endParaRPr>
          </a:p>
        </p:txBody>
      </p:sp>
      <p:pic>
        <p:nvPicPr>
          <p:cNvPr id="143" name="Google Shape;143;p5" descr="Shape&#10;&#10;Description automatically generated with low confidence"/>
          <p:cNvPicPr preferRelativeResize="0"/>
          <p:nvPr/>
        </p:nvPicPr>
        <p:blipFill rotWithShape="1">
          <a:blip r:embed="rId5">
            <a:alphaModFix/>
            <a:grayscl/>
          </a:blip>
          <a:srcRect/>
          <a:stretch/>
        </p:blipFill>
        <p:spPr>
          <a:xfrm>
            <a:off x="1227899" y="1901089"/>
            <a:ext cx="393635" cy="393635"/>
          </a:xfrm>
          <a:prstGeom prst="rect">
            <a:avLst/>
          </a:prstGeom>
          <a:solidFill>
            <a:schemeClr val="lt1"/>
          </a:solidFill>
          <a:ln>
            <a:noFill/>
          </a:ln>
        </p:spPr>
      </p:pic>
      <p:pic>
        <p:nvPicPr>
          <p:cNvPr id="144" name="Google Shape;144;p5" descr="Shape&#10;&#10;Description automatically generated with low confidence"/>
          <p:cNvPicPr preferRelativeResize="0"/>
          <p:nvPr/>
        </p:nvPicPr>
        <p:blipFill rotWithShape="1">
          <a:blip r:embed="rId6">
            <a:alphaModFix/>
            <a:grayscl/>
          </a:blip>
          <a:srcRect/>
          <a:stretch/>
        </p:blipFill>
        <p:spPr>
          <a:xfrm>
            <a:off x="1227898" y="3555180"/>
            <a:ext cx="393635" cy="393635"/>
          </a:xfrm>
          <a:prstGeom prst="rect">
            <a:avLst/>
          </a:prstGeom>
          <a:solidFill>
            <a:schemeClr val="lt1"/>
          </a:solidFill>
          <a:ln>
            <a:noFill/>
          </a:ln>
        </p:spPr>
      </p:pic>
      <p:pic>
        <p:nvPicPr>
          <p:cNvPr id="145" name="Google Shape;145;p5" descr="Shape&#10;&#10;Description automatically generated with low confidence"/>
          <p:cNvPicPr preferRelativeResize="0"/>
          <p:nvPr/>
        </p:nvPicPr>
        <p:blipFill rotWithShape="1">
          <a:blip r:embed="rId7">
            <a:alphaModFix/>
            <a:grayscl/>
          </a:blip>
          <a:srcRect/>
          <a:stretch/>
        </p:blipFill>
        <p:spPr>
          <a:xfrm>
            <a:off x="1227897" y="4372483"/>
            <a:ext cx="393635" cy="393635"/>
          </a:xfrm>
          <a:prstGeom prst="rect">
            <a:avLst/>
          </a:prstGeom>
          <a:solidFill>
            <a:schemeClr val="lt1"/>
          </a:solidFill>
          <a:ln>
            <a:noFill/>
          </a:ln>
        </p:spPr>
      </p:pic>
      <p:pic>
        <p:nvPicPr>
          <p:cNvPr id="146" name="Google Shape;146;p5" descr="Shape&#10;&#10;Description automatically generated with low confidence"/>
          <p:cNvPicPr preferRelativeResize="0"/>
          <p:nvPr/>
        </p:nvPicPr>
        <p:blipFill rotWithShape="1">
          <a:blip r:embed="rId8">
            <a:alphaModFix/>
            <a:grayscl/>
          </a:blip>
          <a:srcRect/>
          <a:stretch/>
        </p:blipFill>
        <p:spPr>
          <a:xfrm>
            <a:off x="1227896" y="5097906"/>
            <a:ext cx="393635" cy="393635"/>
          </a:xfrm>
          <a:prstGeom prst="rect">
            <a:avLst/>
          </a:prstGeom>
          <a:solidFill>
            <a:schemeClr val="lt1"/>
          </a:solidFill>
          <a:ln>
            <a:noFill/>
          </a:ln>
        </p:spPr>
      </p:pic>
      <p:pic>
        <p:nvPicPr>
          <p:cNvPr id="147" name="Google Shape;147;p5" descr="Shape&#10;&#10;Description automatically generated with low confidence"/>
          <p:cNvPicPr preferRelativeResize="0"/>
          <p:nvPr/>
        </p:nvPicPr>
        <p:blipFill rotWithShape="1">
          <a:blip r:embed="rId9">
            <a:alphaModFix/>
            <a:grayscl/>
          </a:blip>
          <a:srcRect/>
          <a:stretch/>
        </p:blipFill>
        <p:spPr>
          <a:xfrm>
            <a:off x="1227898" y="2737876"/>
            <a:ext cx="393636" cy="393636"/>
          </a:xfrm>
          <a:prstGeom prst="rect">
            <a:avLst/>
          </a:prstGeom>
          <a:solidFill>
            <a:schemeClr val="lt1"/>
          </a:solidFill>
          <a:ln>
            <a:noFill/>
          </a:ln>
        </p:spPr>
      </p:pic>
      <p:sp>
        <p:nvSpPr>
          <p:cNvPr id="148" name="Google Shape;148;p5"/>
          <p:cNvSpPr txBox="1"/>
          <p:nvPr/>
        </p:nvSpPr>
        <p:spPr>
          <a:xfrm>
            <a:off x="1800196" y="2737876"/>
            <a:ext cx="2571637" cy="49987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s-ES" sz="2800">
                <a:solidFill>
                  <a:schemeClr val="dk1"/>
                </a:solidFill>
                <a:latin typeface="Arial"/>
                <a:ea typeface="Arial"/>
                <a:cs typeface="Arial"/>
                <a:sym typeface="Arial"/>
              </a:rPr>
              <a:t>Clasificación</a:t>
            </a:r>
            <a:endParaRPr/>
          </a:p>
        </p:txBody>
      </p:sp>
      <p:sp>
        <p:nvSpPr>
          <p:cNvPr id="149" name="Google Shape;149;p5"/>
          <p:cNvSpPr txBox="1"/>
          <p:nvPr/>
        </p:nvSpPr>
        <p:spPr>
          <a:xfrm>
            <a:off x="1800196" y="4372483"/>
            <a:ext cx="5115965" cy="407998"/>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90000"/>
              </a:lnSpc>
              <a:spcBef>
                <a:spcPts val="0"/>
              </a:spcBef>
              <a:spcAft>
                <a:spcPts val="0"/>
              </a:spcAft>
              <a:buClr>
                <a:schemeClr val="dk1"/>
              </a:buClr>
              <a:buSzPct val="100000"/>
              <a:buFont typeface="Arial"/>
              <a:buNone/>
            </a:pPr>
            <a:r>
              <a:rPr lang="es-ES" sz="2800">
                <a:solidFill>
                  <a:schemeClr val="dk1"/>
                </a:solidFill>
                <a:latin typeface="Arial"/>
                <a:ea typeface="Arial"/>
                <a:cs typeface="Arial"/>
                <a:sym typeface="Arial"/>
              </a:rPr>
              <a:t>Detección de anomalías</a:t>
            </a:r>
            <a:endParaRPr/>
          </a:p>
        </p:txBody>
      </p:sp>
      <p:sp>
        <p:nvSpPr>
          <p:cNvPr id="150" name="Google Shape;150;p5"/>
          <p:cNvSpPr txBox="1"/>
          <p:nvPr/>
        </p:nvSpPr>
        <p:spPr>
          <a:xfrm>
            <a:off x="1800196" y="5097906"/>
            <a:ext cx="5537355" cy="4904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s-ES" sz="2800">
                <a:solidFill>
                  <a:schemeClr val="dk1"/>
                </a:solidFill>
                <a:latin typeface="Arial"/>
                <a:ea typeface="Arial"/>
                <a:cs typeface="Arial"/>
                <a:sym typeface="Arial"/>
              </a:rPr>
              <a:t>Procesamiento de señales</a:t>
            </a:r>
            <a:endParaRPr sz="2800">
              <a:solidFill>
                <a:schemeClr val="dk1"/>
              </a:solidFill>
              <a:latin typeface="Arial"/>
              <a:ea typeface="Arial"/>
              <a:cs typeface="Arial"/>
              <a:sym typeface="Arial"/>
            </a:endParaRPr>
          </a:p>
        </p:txBody>
      </p:sp>
      <p:sp>
        <p:nvSpPr>
          <p:cNvPr id="151" name="Google Shape;151;p5"/>
          <p:cNvSpPr txBox="1"/>
          <p:nvPr/>
        </p:nvSpPr>
        <p:spPr>
          <a:xfrm>
            <a:off x="1800196" y="3555180"/>
            <a:ext cx="2778430" cy="49987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s-ES" sz="2800">
                <a:solidFill>
                  <a:schemeClr val="dk1"/>
                </a:solidFill>
                <a:latin typeface="Arial"/>
                <a:ea typeface="Arial"/>
                <a:cs typeface="Arial"/>
                <a:sym typeface="Arial"/>
              </a:rPr>
              <a:t>Segmentación</a:t>
            </a:r>
            <a:endParaRPr sz="2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3488-D2E8-4F7F-8CD3-0E89F80C45F8}"/>
              </a:ext>
            </a:extLst>
          </p:cNvPr>
          <p:cNvSpPr>
            <a:spLocks noGrp="1"/>
          </p:cNvSpPr>
          <p:nvPr>
            <p:ph type="ctrTitle"/>
          </p:nvPr>
        </p:nvSpPr>
        <p:spPr/>
        <p:txBody>
          <a:bodyPr/>
          <a:lstStyle/>
          <a:p>
            <a:r>
              <a:rPr lang="es-419" dirty="0"/>
              <a:t>VIDEO 3</a:t>
            </a:r>
            <a:endParaRPr lang="en-US" dirty="0"/>
          </a:p>
        </p:txBody>
      </p:sp>
    </p:spTree>
    <p:extLst>
      <p:ext uri="{BB962C8B-B14F-4D97-AF65-F5344CB8AC3E}">
        <p14:creationId xmlns:p14="http://schemas.microsoft.com/office/powerpoint/2010/main" val="1778580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p:nvPr/>
        </p:nvSpPr>
        <p:spPr>
          <a:xfrm>
            <a:off x="435428" y="359229"/>
            <a:ext cx="115467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000" dirty="0">
                <a:solidFill>
                  <a:schemeClr val="dk1"/>
                </a:solidFill>
                <a:latin typeface="Arial Black" panose="020B0A04020102020204" pitchFamily="34" charset="0"/>
              </a:rPr>
              <a:t>PREDICCIÓN</a:t>
            </a:r>
            <a:endParaRPr sz="4000" dirty="0">
              <a:solidFill>
                <a:schemeClr val="dk1"/>
              </a:solidFill>
              <a:latin typeface="Arial Black" panose="020B0A04020102020204" pitchFamily="34" charset="0"/>
              <a:sym typeface="Arial"/>
            </a:endParaRPr>
          </a:p>
        </p:txBody>
      </p:sp>
      <p:pic>
        <p:nvPicPr>
          <p:cNvPr id="158" name="Google Shape;158;p6"/>
          <p:cNvPicPr preferRelativeResize="0"/>
          <p:nvPr/>
        </p:nvPicPr>
        <p:blipFill rotWithShape="1">
          <a:blip r:embed="rId3">
            <a:alphaModFix/>
          </a:blip>
          <a:srcRect/>
          <a:stretch/>
        </p:blipFill>
        <p:spPr>
          <a:xfrm>
            <a:off x="1971674" y="1519237"/>
            <a:ext cx="7727839" cy="4017963"/>
          </a:xfrm>
          <a:prstGeom prst="rect">
            <a:avLst/>
          </a:prstGeom>
          <a:noFill/>
          <a:ln>
            <a:noFill/>
          </a:ln>
        </p:spPr>
      </p:pic>
      <p:pic>
        <p:nvPicPr>
          <p:cNvPr id="4" name="Graphic 3" descr="Hourglass 30% outline">
            <a:extLst>
              <a:ext uri="{FF2B5EF4-FFF2-40B4-BE49-F238E27FC236}">
                <a16:creationId xmlns:a16="http://schemas.microsoft.com/office/drawing/2014/main" id="{57A7E3C4-0B61-42F5-8E93-5A8B0E14D7C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48446"/>
          <a:stretch/>
        </p:blipFill>
        <p:spPr>
          <a:xfrm>
            <a:off x="8662231" y="184134"/>
            <a:ext cx="3529769" cy="68467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TotalTime>
  <Words>5026</Words>
  <Application>Microsoft Office PowerPoint</Application>
  <PresentationFormat>Widescreen</PresentationFormat>
  <Paragraphs>565</Paragraphs>
  <Slides>32</Slides>
  <Notes>27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Arial Black</vt:lpstr>
      <vt:lpstr>Calibri</vt:lpstr>
      <vt:lpstr>Noto Sans Symbols</vt:lpstr>
      <vt:lpstr>Office Theme</vt:lpstr>
      <vt:lpstr>Office Theme</vt:lpstr>
      <vt:lpstr>VIDEO 1  Participantes: - Antonio Velázquez Bustamante - Clara Trinco </vt:lpstr>
      <vt:lpstr>SERIES DE TIEMPO</vt:lpstr>
      <vt:lpstr>VIDEO 2</vt:lpstr>
      <vt:lpstr>PowerPoint Presentation</vt:lpstr>
      <vt:lpstr>PowerPoint Presentation</vt:lpstr>
      <vt:lpstr>PowerPoint Presentation</vt:lpstr>
      <vt:lpstr>PowerPoint Presentation</vt:lpstr>
      <vt:lpstr>VIDEO 3</vt:lpstr>
      <vt:lpstr>PowerPoint Presentation</vt:lpstr>
      <vt:lpstr>VIDEO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5</vt:lpstr>
      <vt:lpstr>IDENTIFICACION DE MODELOS ARMA </vt:lpstr>
      <vt:lpstr>PowerPoint Presentation</vt:lpstr>
      <vt:lpstr>VIDEO 6</vt:lpstr>
      <vt:lpstr>PowerPoint Presentation</vt:lpstr>
      <vt:lpstr>VIDEO 7</vt:lpstr>
      <vt:lpstr>IDENTIFICAION DE MODELOS Identificación modelos SARIMA</vt:lpstr>
      <vt:lpstr>VIDEO 8</vt:lpstr>
      <vt:lpstr>SERIES DE FOURIER</vt:lpstr>
      <vt:lpstr>VIDEO 9</vt:lpstr>
      <vt:lpstr>CROSS VALIDATION (CV)</vt:lpstr>
      <vt:lpstr>VIDEO 10</vt:lpstr>
      <vt:lpstr>¿QUE APRENDIMOS?</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SERIES DE TIEMPO</dc:title>
  <dc:creator>Trinco, Clara</dc:creator>
  <cp:lastModifiedBy>Trinco, Clara</cp:lastModifiedBy>
  <cp:revision>26</cp:revision>
  <dcterms:created xsi:type="dcterms:W3CDTF">2021-12-01T17:04:05Z</dcterms:created>
  <dcterms:modified xsi:type="dcterms:W3CDTF">2021-12-05T15:48:58Z</dcterms:modified>
</cp:coreProperties>
</file>